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977" r:id="rId4"/>
    <p:sldMasterId id="2147484003" r:id="rId5"/>
    <p:sldMasterId id="2147484031" r:id="rId6"/>
    <p:sldMasterId id="2147484048" r:id="rId7"/>
  </p:sldMasterIdLst>
  <p:notesMasterIdLst>
    <p:notesMasterId r:id="rId41"/>
  </p:notesMasterIdLst>
  <p:sldIdLst>
    <p:sldId id="2145706707" r:id="rId8"/>
    <p:sldId id="2145706678" r:id="rId9"/>
    <p:sldId id="2145706708" r:id="rId10"/>
    <p:sldId id="2145706644" r:id="rId11"/>
    <p:sldId id="2145706662" r:id="rId12"/>
    <p:sldId id="2145706681" r:id="rId13"/>
    <p:sldId id="2145706679" r:id="rId14"/>
    <p:sldId id="2145706680" r:id="rId15"/>
    <p:sldId id="2145706640" r:id="rId16"/>
    <p:sldId id="2145706667" r:id="rId17"/>
    <p:sldId id="4635" r:id="rId18"/>
    <p:sldId id="2145706654" r:id="rId19"/>
    <p:sldId id="2145706673" r:id="rId20"/>
    <p:sldId id="2145706656" r:id="rId21"/>
    <p:sldId id="2145706674" r:id="rId22"/>
    <p:sldId id="2145706675" r:id="rId23"/>
    <p:sldId id="2145706676" r:id="rId24"/>
    <p:sldId id="285" r:id="rId25"/>
    <p:sldId id="2145706450" r:id="rId26"/>
    <p:sldId id="4567" r:id="rId27"/>
    <p:sldId id="2145706339" r:id="rId28"/>
    <p:sldId id="2145706340" r:id="rId29"/>
    <p:sldId id="2145706642" r:id="rId30"/>
    <p:sldId id="2145706643" r:id="rId31"/>
    <p:sldId id="2145706448" r:id="rId32"/>
    <p:sldId id="2145706456" r:id="rId33"/>
    <p:sldId id="2145706458" r:id="rId34"/>
    <p:sldId id="4564" r:id="rId35"/>
    <p:sldId id="2145706650" r:id="rId36"/>
    <p:sldId id="2145706665" r:id="rId37"/>
    <p:sldId id="2145706617" r:id="rId38"/>
    <p:sldId id="2145706666" r:id="rId39"/>
    <p:sldId id="2145706614" r:id="rId40"/>
  </p:sldIdLst>
  <p:sldSz cx="12192000" cy="6858000"/>
  <p:notesSz cx="6858000" cy="9144000"/>
  <p:embeddedFontLst>
    <p:embeddedFont>
      <p:font typeface="Corbel" panose="020B0503020204020204" pitchFamily="34" charset="0"/>
      <p:regular r:id="rId42"/>
      <p:bold r:id="rId43"/>
      <p:italic r:id="rId44"/>
      <p:boldItalic r:id="rId45"/>
    </p:embeddedFont>
    <p:embeddedFont>
      <p:font typeface="Source Sans Pro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F228972-EE55-4E25-ACD6-4E929B8A95CE}">
          <p14:sldIdLst>
            <p14:sldId id="2145706707"/>
            <p14:sldId id="2145706678"/>
            <p14:sldId id="2145706708"/>
            <p14:sldId id="2145706644"/>
            <p14:sldId id="2145706662"/>
            <p14:sldId id="2145706681"/>
            <p14:sldId id="2145706679"/>
            <p14:sldId id="2145706680"/>
            <p14:sldId id="2145706640"/>
            <p14:sldId id="2145706667"/>
            <p14:sldId id="4635"/>
            <p14:sldId id="2145706654"/>
            <p14:sldId id="2145706673"/>
            <p14:sldId id="2145706656"/>
            <p14:sldId id="2145706674"/>
            <p14:sldId id="2145706675"/>
            <p14:sldId id="2145706676"/>
            <p14:sldId id="285"/>
            <p14:sldId id="2145706450"/>
            <p14:sldId id="4567"/>
            <p14:sldId id="2145706339"/>
            <p14:sldId id="2145706340"/>
            <p14:sldId id="2145706642"/>
            <p14:sldId id="2145706643"/>
            <p14:sldId id="2145706448"/>
            <p14:sldId id="2145706456"/>
            <p14:sldId id="2145706458"/>
            <p14:sldId id="4564"/>
            <p14:sldId id="2145706650"/>
            <p14:sldId id="2145706665"/>
            <p14:sldId id="2145706617"/>
            <p14:sldId id="2145706666"/>
          </p14:sldIdLst>
        </p14:section>
        <p14:section name="Appendix" id="{E92008DC-7C0A-164A-BD85-BC1F7DF27919}">
          <p14:sldIdLst>
            <p14:sldId id="2145706614"/>
          </p14:sldIdLst>
        </p14:section>
      </p14:sectionLst>
    </p:ext>
    <p:ext uri="{EFAFB233-063F-42B5-8137-9DF3F51BA10A}">
      <p15:sldGuideLst xmlns:p15="http://schemas.microsoft.com/office/powerpoint/2012/main">
        <p15:guide id="1" pos="4821" userDrawn="1">
          <p15:clr>
            <a:srgbClr val="A4A3A4"/>
          </p15:clr>
        </p15:guide>
        <p15:guide id="2" orient="horz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53560A-8622-671A-C421-676EE0E88410}" name="Greg Kowalewski" initials="GK" userId="S::gkowalewski@autobooks.co::60adbf7d-c994-4981-b627-33785526759b" providerId="AD"/>
  <p188:author id="{B5A2E60D-D5FE-12FF-6DCC-1E47F0E0E051}" name="Gabriel Trevino" initials="GT" userId="S::GTrevino@autobooks.co::e6da7642-bb75-474a-a416-80c44becc2b4" providerId="AD"/>
  <p188:author id="{113B0820-8BFA-41FE-AD86-2AB01E1691C9}" name="Marissa Bianchi" initials="MB" userId="S::mbianchi@autobooks.co::9251fd93-5d8b-4a92-b937-2fa514ab2c24" providerId="AD"/>
  <p188:author id="{C75FE145-93EB-5D1D-5E7B-ECBFB6E7DFD1}" name="Kristen Borchardt-Mazur" initials="KB" userId="S::KBorchardt-Mazur@autobooks.co::6ff01312-7b93-4bf8-87bb-7abf7db93e60" providerId="AD"/>
  <p188:author id="{6FC08A8B-4F23-3A52-370F-66781441DA5F}" name="Jake L'Ecuyer" initials="JL" userId="S::jake@autobooks.co::57ef37c5-c065-4096-ae93-5d8ad5c9e996" providerId="AD"/>
  <p188:author id="{649106CB-A74E-090A-D42F-AA5093D4D735}" name="Derik Sutton" initials="DS" userId="S::derik@autobooks.co::86196ae5-3267-4b1a-962a-a346b187f718" providerId="AD"/>
  <p188:author id="{6AE54AD8-FB80-E038-A8B4-8FA48E768C0B}" name="Kristen Borchardt-Mazur" initials="KBM" userId="S::kborchardt-mazur@autobooks.co::6ff01312-7b93-4bf8-87bb-7abf7db93e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BD00"/>
    <a:srgbClr val="F7F6F4"/>
    <a:srgbClr val="000000"/>
    <a:srgbClr val="F3A912"/>
    <a:srgbClr val="00B77A"/>
    <a:srgbClr val="019663"/>
    <a:srgbClr val="F3E502"/>
    <a:srgbClr val="262527"/>
    <a:srgbClr val="060E21"/>
    <a:srgbClr val="060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A15DEE-9A3A-D046-9978-DC5AEA2BF570}" v="507" dt="2024-10-11T14:27:01.183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4821"/>
        <p:guide orient="horz"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2B7_D5103CB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2B7_D5103CB5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7FE4E2B8_525341AD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7FE4E2B8_525341AD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163_470E6F9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163_470E6F97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7FE4E164_BCE5291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7FE4E164_BCE52911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292_15DB0AAB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AE7E4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D-4940-8B28-BD018E5DB50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D8D-4940-8B28-BD018E5DB50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0.41000000000000003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D-4940-8B28-BD018E5D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8F-4039-90BB-BE6DBE66021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8F-4039-90BB-BE6DBE660212}"/>
              </c:ext>
            </c:extLst>
          </c:dPt>
          <c:dLbls>
            <c:dLbl>
              <c:idx val="0"/>
              <c:layout>
                <c:manualLayout>
                  <c:x val="4.2087542087542087E-3"/>
                  <c:y val="0.23344940325690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8F-4039-90BB-BE6DBE660212}"/>
                </c:ext>
              </c:extLst>
            </c:dLbl>
            <c:dLbl>
              <c:idx val="1"/>
              <c:layout>
                <c:manualLayout>
                  <c:x val="4.2087542087540543E-3"/>
                  <c:y val="0.228871963977354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8F-4039-90BB-BE6DBE660212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Sheet2!$A$2:$B$2</c:f>
              <c:strCache>
                <c:ptCount val="2"/>
                <c:pt idx="0">
                  <c:v>Autobooks Cohort</c:v>
                </c:pt>
                <c:pt idx="1">
                  <c:v>SMB Cohort</c:v>
                </c:pt>
              </c:strCache>
            </c:strRef>
          </c:cat>
          <c:val>
            <c:numRef>
              <c:f>Sheet2!$A$3:$B$3</c:f>
              <c:numCache>
                <c:formatCode>_("$"* #,##0.00_);_("$"* \(#,##0.00\);_("$"* "-"??_);_(@_)</c:formatCode>
                <c:ptCount val="2"/>
                <c:pt idx="0">
                  <c:v>52353</c:v>
                </c:pt>
                <c:pt idx="1">
                  <c:v>31626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8F-4039-90BB-BE6DBE660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741624"/>
        <c:axId val="1393744904"/>
      </c:barChart>
      <c:catAx>
        <c:axId val="1393741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3744904"/>
        <c:crosses val="autoZero"/>
        <c:auto val="1"/>
        <c:lblAlgn val="ctr"/>
        <c:lblOffset val="100"/>
        <c:noMultiLvlLbl val="0"/>
      </c:catAx>
      <c:valAx>
        <c:axId val="1393744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741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D-4940-8B28-BD018E5DB50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D8D-4940-8B28-BD018E5DB50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D-4940-8B28-BD018E5D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40592277375929E-2"/>
          <c:y val="7.9346881006236686E-2"/>
          <c:w val="0.8845840333379309"/>
          <c:h val="0.8525102528230674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Banks' Revenues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0-554F-BF82-8BF5D302FD1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C30-554F-BF82-8BF5D302FD18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30-554F-BF82-8BF5D302FD1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C30-554F-BF82-8BF5D302FD18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30-554F-BF82-8BF5D302FD1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0-554F-BF82-8BF5D302FD18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30-554F-BF82-8BF5D302FD1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A85186C-127F-B44A-B406-F356CA010A2B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E9B2FFFA-750D-174D-8501-B0DCE73B81F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C30-554F-BF82-8BF5D302FD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082ABC-E029-3F44-8FA2-18FBEE00D7D3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C90A41B2-88AA-6B43-B75C-5478DA0EFD3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30-554F-BF82-8BF5D302FD18}"/>
                </c:ext>
              </c:extLst>
            </c:dLbl>
            <c:dLbl>
              <c:idx val="2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9656859-9CC7-924E-8561-F789A188FB4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6448B64-D4E7-F548-90F1-37424E93272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15079339520973"/>
                      <c:h val="0.20305010920565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C30-554F-BF82-8BF5D302FD18}"/>
                </c:ext>
              </c:extLst>
            </c:dLbl>
            <c:dLbl>
              <c:idx val="3"/>
              <c:layout>
                <c:manualLayout>
                  <c:x val="-2.1537153568384145E-2"/>
                  <c:y val="1.3619584302153457E-7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58446AE-82E1-5247-8282-3AD489E3330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156EB1C-FE74-4A4F-A428-63659A066206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514304966094528"/>
                      <c:h val="0.11681354026384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30-554F-BF82-8BF5D302FD1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61B165A-DA19-944B-BB93-1848B905E0D1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A420BD60-FB2B-EE49-8BAA-E90D1D542F72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21787929385046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30-554F-BF82-8BF5D302FD18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579D72CF-DAD4-D341-AF49-235694391816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35B57561-864D-834D-ABE7-BF77B721A10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70606334735652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C30-554F-BF82-8BF5D302FD18}"/>
                </c:ext>
              </c:extLst>
            </c:dLbl>
            <c:dLbl>
              <c:idx val="6"/>
              <c:layout>
                <c:manualLayout>
                  <c:x val="-0.13285328845766847"/>
                  <c:y val="-0.133376044349724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7A983013-1B23-5140-A471-67900AA3B94C}" type="CATEGORYNAME">
                      <a:rPr lang="en-US" sz="900" dirty="0">
                        <a:solidFill>
                          <a:schemeClr val="tx1"/>
                        </a:solidFill>
                        <a:latin typeface="+mn-lt"/>
                      </a:rPr>
                      <a:pPr algn="r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900" baseline="0">
                        <a:solidFill>
                          <a:schemeClr val="tx1"/>
                        </a:solidFill>
                      </a:rPr>
                      <a:t> </a:t>
                    </a:r>
                    <a:fld id="{3BAFFFD7-C73C-8943-8122-ACE54E56A0DF}" type="VALUE">
                      <a:rPr lang="en-US" sz="900" baseline="0" dirty="0">
                        <a:solidFill>
                          <a:schemeClr val="tx1"/>
                        </a:solidFill>
                      </a:rPr>
                      <a:pPr algn="r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9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815254183634474"/>
                      <c:h val="8.127323501083030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30-554F-BF82-8BF5D302F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lnSpc>
                    <a:spcPct val="90000"/>
                  </a:lnSpc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Cards</c:v>
                </c:pt>
                <c:pt idx="1">
                  <c:v>Checking</c:v>
                </c:pt>
                <c:pt idx="2">
                  <c:v>Merchant Acquiring</c:v>
                </c:pt>
                <c:pt idx="3">
                  <c:v>Credit - Lines</c:v>
                </c:pt>
                <c:pt idx="4">
                  <c:v>Other Deposits</c:v>
                </c:pt>
                <c:pt idx="5">
                  <c:v>Credit - Term Loans</c:v>
                </c:pt>
                <c:pt idx="6">
                  <c:v>Treasury Services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0.31</c:v>
                </c:pt>
                <c:pt idx="1">
                  <c:v>0.24</c:v>
                </c:pt>
                <c:pt idx="2">
                  <c:v>0.18</c:v>
                </c:pt>
                <c:pt idx="3">
                  <c:v>0.06</c:v>
                </c:pt>
                <c:pt idx="4">
                  <c:v>0.1</c:v>
                </c:pt>
                <c:pt idx="5">
                  <c:v>0.1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554F-BF82-8BF5D302F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930117872106613E-2"/>
          <c:y val="7.9346881006236686E-2"/>
          <c:w val="0.8845840333379309"/>
          <c:h val="0.8525102528230674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Square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0-554F-BF82-8BF5D302FD18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C30-554F-BF82-8BF5D302FD18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30-554F-BF82-8BF5D302FD18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C30-554F-BF82-8BF5D302FD18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30-554F-BF82-8BF5D302FD18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0-554F-BF82-8BF5D302FD18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30-554F-BF82-8BF5D302FD1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0A85186C-127F-B44A-B406-F356CA010A2B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E9B2FFFA-750D-174D-8501-B0DCE73B81FD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C30-554F-BF82-8BF5D302FD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082ABC-E029-3F44-8FA2-18FBEE00D7D3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C90A41B2-88AA-6B43-B75C-5478DA0EFD3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30-554F-BF82-8BF5D302FD18}"/>
                </c:ext>
              </c:extLst>
            </c:dLbl>
            <c:dLbl>
              <c:idx val="2"/>
              <c:layout>
                <c:manualLayout>
                  <c:x val="-8.9738139868266991E-3"/>
                  <c:y val="1.0378259438916709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9656859-9CC7-924E-8561-F789A188FB4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6448B64-D4E7-F548-90F1-37424E93272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07392274662585"/>
                      <c:h val="0.158078156801729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C30-554F-BF82-8BF5D302FD18}"/>
                </c:ext>
              </c:extLst>
            </c:dLbl>
            <c:dLbl>
              <c:idx val="3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58446AE-82E1-5247-8282-3AD489E3330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156EB1C-FE74-4A4F-A428-63659A066206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20603195700465"/>
                      <c:h val="0.116813533413608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30-554F-BF82-8BF5D302FD1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61B165A-DA19-944B-BB93-1848B905E0D1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A420BD60-FB2B-EE49-8BAA-E90D1D542F72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21787929385046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30-554F-BF82-8BF5D302FD18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579D72CF-DAD4-D341-AF49-235694391816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35B57561-864D-834D-ABE7-BF77B721A10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70606334735652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C30-554F-BF82-8BF5D302FD18}"/>
                </c:ext>
              </c:extLst>
            </c:dLbl>
            <c:dLbl>
              <c:idx val="6"/>
              <c:layout>
                <c:manualLayout>
                  <c:x val="0.22250988674057504"/>
                  <c:y val="-0.150673052617357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7A983013-1B23-5140-A471-67900AA3B94C}" type="CATEGORYNAME">
                      <a:rPr lang="en-US" sz="900" dirty="0">
                        <a:solidFill>
                          <a:schemeClr val="tx1"/>
                        </a:solidFill>
                        <a:latin typeface="+mn-lt"/>
                      </a:rPr>
                      <a:pPr algn="l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900" baseline="0">
                        <a:solidFill>
                          <a:schemeClr val="tx1"/>
                        </a:solidFill>
                      </a:rPr>
                      <a:t> </a:t>
                    </a:r>
                    <a:fld id="{3BAFFFD7-C73C-8943-8122-ACE54E56A0DF}" type="VALUE">
                      <a:rPr lang="en-US" sz="900" baseline="0" dirty="0">
                        <a:solidFill>
                          <a:schemeClr val="tx1"/>
                        </a:solidFill>
                      </a:rPr>
                      <a:pPr algn="l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9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0455462620596688"/>
                      <c:h val="6.05168952926670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30-554F-BF82-8BF5D302F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lnSpc>
                    <a:spcPct val="90000"/>
                  </a:lnSpc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Merchant Acquiring</c:v>
                </c:pt>
                <c:pt idx="1">
                  <c:v>Software</c:v>
                </c:pt>
                <c:pt idx="2">
                  <c:v>Credit - Merchant Cash Advance</c:v>
                </c:pt>
                <c:pt idx="3">
                  <c:v>Card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0.35</c:v>
                </c:pt>
                <c:pt idx="2">
                  <c:v>0.14000000000000001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554F-BF82-8BF5D302F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AE7E4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D-4940-8B28-BD018E5DB50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D8D-4940-8B28-BD018E5DB50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0.41000000000000003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D-4940-8B28-BD018E5D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D-4940-8B28-BD018E5DB50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D8D-4940-8B28-BD018E5DB50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D-4940-8B28-BD018E5D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40592277375929E-2"/>
          <c:y val="7.9346881006236686E-2"/>
          <c:w val="0.8845840333379309"/>
          <c:h val="0.8525102528230674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Banks' Revenues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0-554F-BF82-8BF5D302FD1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C30-554F-BF82-8BF5D302FD18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30-554F-BF82-8BF5D302FD1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C30-554F-BF82-8BF5D302FD18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30-554F-BF82-8BF5D302FD1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0-554F-BF82-8BF5D302FD18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30-554F-BF82-8BF5D302FD1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A85186C-127F-B44A-B406-F356CA010A2B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E9B2FFFA-750D-174D-8501-B0DCE73B81F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C30-554F-BF82-8BF5D302FD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082ABC-E029-3F44-8FA2-18FBEE00D7D3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C90A41B2-88AA-6B43-B75C-5478DA0EFD3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30-554F-BF82-8BF5D302FD18}"/>
                </c:ext>
              </c:extLst>
            </c:dLbl>
            <c:dLbl>
              <c:idx val="2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9656859-9CC7-924E-8561-F789A188FB4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6448B64-D4E7-F548-90F1-37424E93272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15079339520973"/>
                      <c:h val="0.20305010920565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C30-554F-BF82-8BF5D302FD18}"/>
                </c:ext>
              </c:extLst>
            </c:dLbl>
            <c:dLbl>
              <c:idx val="3"/>
              <c:layout>
                <c:manualLayout>
                  <c:x val="-2.1537153568384145E-2"/>
                  <c:y val="1.3619584302153457E-7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58446AE-82E1-5247-8282-3AD489E3330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156EB1C-FE74-4A4F-A428-63659A066206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514304966094528"/>
                      <c:h val="0.11681354026384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30-554F-BF82-8BF5D302FD1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61B165A-DA19-944B-BB93-1848B905E0D1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A420BD60-FB2B-EE49-8BAA-E90D1D542F72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21787929385046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30-554F-BF82-8BF5D302FD18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579D72CF-DAD4-D341-AF49-235694391816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35B57561-864D-834D-ABE7-BF77B721A10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70606334735652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C30-554F-BF82-8BF5D302FD18}"/>
                </c:ext>
              </c:extLst>
            </c:dLbl>
            <c:dLbl>
              <c:idx val="6"/>
              <c:layout>
                <c:manualLayout>
                  <c:x val="-0.13285328845766847"/>
                  <c:y val="-0.133376044349724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7A983013-1B23-5140-A471-67900AA3B94C}" type="CATEGORYNAME">
                      <a:rPr lang="en-US" sz="900" dirty="0">
                        <a:solidFill>
                          <a:schemeClr val="tx1"/>
                        </a:solidFill>
                        <a:latin typeface="+mn-lt"/>
                      </a:rPr>
                      <a:pPr algn="r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900" baseline="0">
                        <a:solidFill>
                          <a:schemeClr val="tx1"/>
                        </a:solidFill>
                      </a:rPr>
                      <a:t> </a:t>
                    </a:r>
                    <a:fld id="{3BAFFFD7-C73C-8943-8122-ACE54E56A0DF}" type="VALUE">
                      <a:rPr lang="en-US" sz="900" baseline="0" dirty="0">
                        <a:solidFill>
                          <a:schemeClr val="tx1"/>
                        </a:solidFill>
                      </a:rPr>
                      <a:pPr algn="r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9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815254183634474"/>
                      <c:h val="8.127323501083030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30-554F-BF82-8BF5D302F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lnSpc>
                    <a:spcPct val="90000"/>
                  </a:lnSpc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Cards</c:v>
                </c:pt>
                <c:pt idx="1">
                  <c:v>Checking</c:v>
                </c:pt>
                <c:pt idx="2">
                  <c:v>Merchant Acquiring</c:v>
                </c:pt>
                <c:pt idx="3">
                  <c:v>Credit - Lines</c:v>
                </c:pt>
                <c:pt idx="4">
                  <c:v>Other Deposits</c:v>
                </c:pt>
                <c:pt idx="5">
                  <c:v>Credit - Term Loans</c:v>
                </c:pt>
                <c:pt idx="6">
                  <c:v>Treasury Services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0.31</c:v>
                </c:pt>
                <c:pt idx="1">
                  <c:v>0.24</c:v>
                </c:pt>
                <c:pt idx="2">
                  <c:v>0.18</c:v>
                </c:pt>
                <c:pt idx="3">
                  <c:v>0.06</c:v>
                </c:pt>
                <c:pt idx="4">
                  <c:v>0.1</c:v>
                </c:pt>
                <c:pt idx="5">
                  <c:v>0.1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554F-BF82-8BF5D302F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930117872106613E-2"/>
          <c:y val="7.9346881006236686E-2"/>
          <c:w val="0.8845840333379309"/>
          <c:h val="0.8525102528230674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Square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0-554F-BF82-8BF5D302FD18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C30-554F-BF82-8BF5D302FD18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30-554F-BF82-8BF5D302FD18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C30-554F-BF82-8BF5D302FD18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30-554F-BF82-8BF5D302FD18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0-554F-BF82-8BF5D302FD18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30-554F-BF82-8BF5D302FD1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0A85186C-127F-B44A-B406-F356CA010A2B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E9B2FFFA-750D-174D-8501-B0DCE73B81FD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C30-554F-BF82-8BF5D302FD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082ABC-E029-3F44-8FA2-18FBEE00D7D3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C90A41B2-88AA-6B43-B75C-5478DA0EFD3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30-554F-BF82-8BF5D302FD18}"/>
                </c:ext>
              </c:extLst>
            </c:dLbl>
            <c:dLbl>
              <c:idx val="2"/>
              <c:layout>
                <c:manualLayout>
                  <c:x val="-8.9738139868266991E-3"/>
                  <c:y val="1.0378259438916709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9656859-9CC7-924E-8561-F789A188FB4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6448B64-D4E7-F548-90F1-37424E93272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07392274662585"/>
                      <c:h val="0.158078156801729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C30-554F-BF82-8BF5D302FD18}"/>
                </c:ext>
              </c:extLst>
            </c:dLbl>
            <c:dLbl>
              <c:idx val="3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58446AE-82E1-5247-8282-3AD489E3330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156EB1C-FE74-4A4F-A428-63659A066206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20603195700465"/>
                      <c:h val="0.116813533413608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30-554F-BF82-8BF5D302FD1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61B165A-DA19-944B-BB93-1848B905E0D1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A420BD60-FB2B-EE49-8BAA-E90D1D542F72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21787929385046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30-554F-BF82-8BF5D302FD18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579D72CF-DAD4-D341-AF49-235694391816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35B57561-864D-834D-ABE7-BF77B721A10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70606334735652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C30-554F-BF82-8BF5D302FD18}"/>
                </c:ext>
              </c:extLst>
            </c:dLbl>
            <c:dLbl>
              <c:idx val="6"/>
              <c:layout>
                <c:manualLayout>
                  <c:x val="0.22250988674057504"/>
                  <c:y val="-0.150673052617357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7A983013-1B23-5140-A471-67900AA3B94C}" type="CATEGORYNAME">
                      <a:rPr lang="en-US" sz="900" dirty="0">
                        <a:solidFill>
                          <a:schemeClr val="tx1"/>
                        </a:solidFill>
                        <a:latin typeface="+mn-lt"/>
                      </a:rPr>
                      <a:pPr algn="l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900" baseline="0">
                        <a:solidFill>
                          <a:schemeClr val="tx1"/>
                        </a:solidFill>
                      </a:rPr>
                      <a:t> </a:t>
                    </a:r>
                    <a:fld id="{3BAFFFD7-C73C-8943-8122-ACE54E56A0DF}" type="VALUE">
                      <a:rPr lang="en-US" sz="900" baseline="0" dirty="0">
                        <a:solidFill>
                          <a:schemeClr val="tx1"/>
                        </a:solidFill>
                      </a:rPr>
                      <a:pPr algn="l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9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0455462620596688"/>
                      <c:h val="6.05168952926670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30-554F-BF82-8BF5D302F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lnSpc>
                    <a:spcPct val="90000"/>
                  </a:lnSpc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Merchant Acquiring</c:v>
                </c:pt>
                <c:pt idx="1">
                  <c:v>Software</c:v>
                </c:pt>
                <c:pt idx="2">
                  <c:v>Credit - Merchant Cash Advance</c:v>
                </c:pt>
                <c:pt idx="3">
                  <c:v>Card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0.35</c:v>
                </c:pt>
                <c:pt idx="2">
                  <c:v>0.14000000000000001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554F-BF82-8BF5D302F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PayPal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  <c:pt idx="11">
                  <c:v>Jan</c:v>
                </c:pt>
                <c:pt idx="12">
                  <c:v>Feb</c:v>
                </c:pt>
              </c:strCache>
            </c:strRef>
          </c:cat>
          <c:val>
            <c:numRef>
              <c:f>Sheet1!$B$2:$B$14</c:f>
              <c:numCache>
                <c:formatCode>_("$"* #,##0.00_);_("$"* \(#,##0.00\);_("$"* "-"??_);_(@_)</c:formatCode>
                <c:ptCount val="13"/>
                <c:pt idx="0">
                  <c:v>28026.76</c:v>
                </c:pt>
                <c:pt idx="1">
                  <c:v>49829.69</c:v>
                </c:pt>
                <c:pt idx="2">
                  <c:v>20306.61</c:v>
                </c:pt>
                <c:pt idx="3">
                  <c:v>25738.61</c:v>
                </c:pt>
                <c:pt idx="4">
                  <c:v>23182.9</c:v>
                </c:pt>
                <c:pt idx="5">
                  <c:v>30526.63</c:v>
                </c:pt>
                <c:pt idx="6">
                  <c:v>39182.800000000003</c:v>
                </c:pt>
                <c:pt idx="7">
                  <c:v>22965.3</c:v>
                </c:pt>
                <c:pt idx="8">
                  <c:v>28488.89</c:v>
                </c:pt>
                <c:pt idx="9">
                  <c:v>27504.560000000001</c:v>
                </c:pt>
                <c:pt idx="10">
                  <c:v>6592.33</c:v>
                </c:pt>
                <c:pt idx="11">
                  <c:v>5731.53</c:v>
                </c:pt>
                <c:pt idx="12">
                  <c:v>3663.4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40-43B7-B480-F17A221508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QuickBooks</c:v>
                </c:pt>
              </c:strCache>
            </c:strRef>
          </c:tx>
          <c:spPr>
            <a:solidFill>
              <a:srgbClr val="00B77A"/>
            </a:solidFill>
            <a:ln w="6350"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  <c:pt idx="11">
                  <c:v>Jan</c:v>
                </c:pt>
                <c:pt idx="12">
                  <c:v>Feb</c:v>
                </c:pt>
              </c:strCache>
            </c:strRef>
          </c:cat>
          <c:val>
            <c:numRef>
              <c:f>Sheet1!$C$2:$C$14</c:f>
              <c:numCache>
                <c:formatCode>_("$"* #,##0.00_);_("$"* \(#,##0.00\);_("$"* "-"??_);_(@_)</c:formatCode>
                <c:ptCount val="13"/>
                <c:pt idx="0">
                  <c:v>20954</c:v>
                </c:pt>
                <c:pt idx="1">
                  <c:v>16175</c:v>
                </c:pt>
                <c:pt idx="2">
                  <c:v>18881</c:v>
                </c:pt>
                <c:pt idx="3">
                  <c:v>15226.5</c:v>
                </c:pt>
                <c:pt idx="4">
                  <c:v>16697</c:v>
                </c:pt>
                <c:pt idx="5">
                  <c:v>15448</c:v>
                </c:pt>
                <c:pt idx="6">
                  <c:v>13743.95</c:v>
                </c:pt>
                <c:pt idx="7">
                  <c:v>16713.75</c:v>
                </c:pt>
                <c:pt idx="8">
                  <c:v>44119.4</c:v>
                </c:pt>
                <c:pt idx="9">
                  <c:v>18012.09</c:v>
                </c:pt>
                <c:pt idx="10">
                  <c:v>12146.52</c:v>
                </c:pt>
                <c:pt idx="11">
                  <c:v>10285.36</c:v>
                </c:pt>
                <c:pt idx="12">
                  <c:v>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40-43B7-B480-F17A221508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Square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  <c:pt idx="11">
                  <c:v>Jan</c:v>
                </c:pt>
                <c:pt idx="12">
                  <c:v>Feb</c:v>
                </c:pt>
              </c:strCache>
            </c:strRef>
          </c:cat>
          <c:val>
            <c:numRef>
              <c:f>Sheet1!$D$2:$D$14</c:f>
              <c:numCache>
                <c:formatCode>_("$"* #,##0.00_);_("$"* \(#,##0.00\);_("$"* "-"??_);_(@_)</c:formatCode>
                <c:ptCount val="13"/>
                <c:pt idx="0">
                  <c:v>9822.4500000000007</c:v>
                </c:pt>
                <c:pt idx="1">
                  <c:v>11288.6</c:v>
                </c:pt>
                <c:pt idx="2">
                  <c:v>13533.99</c:v>
                </c:pt>
                <c:pt idx="3">
                  <c:v>7496.58</c:v>
                </c:pt>
                <c:pt idx="4">
                  <c:v>13837.55</c:v>
                </c:pt>
                <c:pt idx="5">
                  <c:v>14899.49</c:v>
                </c:pt>
                <c:pt idx="6">
                  <c:v>19026.95</c:v>
                </c:pt>
                <c:pt idx="7">
                  <c:v>16273.23</c:v>
                </c:pt>
                <c:pt idx="8">
                  <c:v>6318.06</c:v>
                </c:pt>
                <c:pt idx="9">
                  <c:v>538.88</c:v>
                </c:pt>
                <c:pt idx="10">
                  <c:v>448.45</c:v>
                </c:pt>
                <c:pt idx="11">
                  <c:v>1976.71</c:v>
                </c:pt>
                <c:pt idx="12">
                  <c:v>1106.6400000000001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40-43B7-B480-F17A2215089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Autobooks</c:v>
                </c:pt>
              </c:strCache>
            </c:strRef>
          </c:tx>
          <c:spPr>
            <a:solidFill>
              <a:schemeClr val="accent2"/>
            </a:solidFill>
            <a:ln w="6350"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  <c:pt idx="11">
                  <c:v>Jan</c:v>
                </c:pt>
                <c:pt idx="12">
                  <c:v>Feb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3" formatCode="_(&quot;$&quot;* #,##0.00_);_(&quot;$&quot;* \(#,##0.00\);_(&quot;$&quot;* &quot;-&quot;??_);_(@_)">
                  <c:v>25976.15</c:v>
                </c:pt>
                <c:pt idx="4" formatCode="_(&quot;$&quot;* #,##0.00_);_(&quot;$&quot;* \(#,##0.00\);_(&quot;$&quot;* &quot;-&quot;??_);_(@_)">
                  <c:v>126642.89</c:v>
                </c:pt>
                <c:pt idx="5" formatCode="_(&quot;$&quot;* #,##0.00_);_(&quot;$&quot;* \(#,##0.00\);_(&quot;$&quot;* &quot;-&quot;??_);_(@_)">
                  <c:v>193931.19</c:v>
                </c:pt>
                <c:pt idx="6" formatCode="_(&quot;$&quot;* #,##0.00_);_(&quot;$&quot;* \(#,##0.00\);_(&quot;$&quot;* &quot;-&quot;??_);_(@_)">
                  <c:v>201278.22</c:v>
                </c:pt>
                <c:pt idx="7" formatCode="_(&quot;$&quot;* #,##0.00_);_(&quot;$&quot;* \(#,##0.00\);_(&quot;$&quot;* &quot;-&quot;??_);_(@_)">
                  <c:v>188435.96</c:v>
                </c:pt>
                <c:pt idx="8" formatCode="_(&quot;$&quot;* #,##0.00_);_(&quot;$&quot;* \(#,##0.00\);_(&quot;$&quot;* &quot;-&quot;??_);_(@_)">
                  <c:v>225608.03</c:v>
                </c:pt>
                <c:pt idx="9" formatCode="_(&quot;$&quot;* #,##0.00_);_(&quot;$&quot;* \(#,##0.00\);_(&quot;$&quot;* &quot;-&quot;??_);_(@_)">
                  <c:v>341540.46</c:v>
                </c:pt>
                <c:pt idx="10" formatCode="_(&quot;$&quot;* #,##0.00_);_(&quot;$&quot;* \(#,##0.00\);_(&quot;$&quot;* &quot;-&quot;??_);_(@_)">
                  <c:v>516582.15</c:v>
                </c:pt>
                <c:pt idx="11" formatCode="_(&quot;$&quot;* #,##0.00_);_(&quot;$&quot;* \(#,##0.00\);_(&quot;$&quot;* &quot;-&quot;??_);_(@_)">
                  <c:v>519101.11</c:v>
                </c:pt>
                <c:pt idx="12" formatCode="_(&quot;$&quot;* #,##0.00_);_(&quot;$&quot;* \(#,##0.00\);_(&quot;$&quot;* &quot;-&quot;??_);_(@_)">
                  <c:v>514486.37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40-43B7-B480-F17A22150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9"/>
        <c:overlap val="100"/>
        <c:axId val="1073595008"/>
        <c:axId val="1073599520"/>
      </c:barChart>
      <c:catAx>
        <c:axId val="107359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599520"/>
        <c:crosses val="autoZero"/>
        <c:auto val="1"/>
        <c:lblAlgn val="ctr"/>
        <c:lblOffset val="100"/>
        <c:noMultiLvlLbl val="0"/>
      </c:catAx>
      <c:valAx>
        <c:axId val="1073599520"/>
        <c:scaling>
          <c:orientation val="minMax"/>
          <c:max val="5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595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orbel" panose="020B0503020204020204" pitchFamily="34" charset="0"/>
              </a:defRPr>
            </a:lvl1pPr>
          </a:lstStyle>
          <a:p>
            <a:fld id="{5A0991F8-11D8-BE46-842A-BF74B5259EA5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orbel" panose="020B0503020204020204" pitchFamily="34" charset="0"/>
              </a:defRPr>
            </a:lvl1pPr>
          </a:lstStyle>
          <a:p>
            <a:fld id="{855D0D02-5E5E-BC43-824D-05545090B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0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609585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1219170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828754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2438339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156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236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023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640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D0D02-5E5E-BC43-824D-05545090B9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56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D2228"/>
                </a:solidFill>
                <a:effectLst/>
              </a:rPr>
              <a:t>New research from MBO Partners shows 64.6 million Americans are now working independently; 26% year over year increase and 69% growth since 2020</a:t>
            </a:r>
            <a:br>
              <a:rPr lang="en-US">
                <a:effectLst/>
              </a:rPr>
            </a:br>
            <a:endParaRPr lang="en-US">
              <a:solidFill>
                <a:srgbClr val="1D2228"/>
              </a:solidFill>
              <a:effectLst/>
            </a:endParaRPr>
          </a:p>
          <a:p>
            <a:r>
              <a:rPr lang="en-US">
                <a:solidFill>
                  <a:srgbClr val="1D2228"/>
                </a:solidFill>
                <a:effectLst/>
              </a:rPr>
              <a:t>- https://</a:t>
            </a:r>
            <a:r>
              <a:rPr lang="en-US" err="1">
                <a:solidFill>
                  <a:srgbClr val="1D2228"/>
                </a:solidFill>
                <a:effectLst/>
              </a:rPr>
              <a:t>www.mbopartners.com</a:t>
            </a:r>
            <a:r>
              <a:rPr lang="en-US">
                <a:solidFill>
                  <a:srgbClr val="1D2228"/>
                </a:solidFill>
                <a:effectLst/>
              </a:rPr>
              <a:t>/state-of-independence/</a:t>
            </a:r>
            <a:br>
              <a:rPr lang="en-US">
                <a:effectLst/>
              </a:rPr>
            </a:br>
            <a:r>
              <a:rPr lang="en-US">
                <a:solidFill>
                  <a:srgbClr val="1D2228"/>
                </a:solidFill>
                <a:effectLst/>
              </a:rPr>
              <a:t>- </a:t>
            </a:r>
            <a:r>
              <a:rPr lang="en-US" b="0" i="0">
                <a:effectLst/>
              </a:rPr>
              <a:t>https://</a:t>
            </a:r>
            <a:r>
              <a:rPr lang="en-US" b="0" i="0" err="1">
                <a:effectLst/>
              </a:rPr>
              <a:t>advocacy.sba.gov</a:t>
            </a:r>
            <a:r>
              <a:rPr lang="en-US" b="0" i="0">
                <a:effectLst/>
              </a:rPr>
              <a:t>/wp-content/uploads/</a:t>
            </a:r>
            <a:r>
              <a:rPr lang="en-US"/>
              <a:t>2023/03</a:t>
            </a:r>
            <a:r>
              <a:rPr lang="en-US" b="0" i="0">
                <a:effectLst/>
              </a:rPr>
              <a:t>/</a:t>
            </a:r>
            <a:r>
              <a:rPr lang="en-US"/>
              <a:t>Frequently-Asked-Questions-About-Small-Business-March-2023-508c</a:t>
            </a:r>
            <a:r>
              <a:rPr lang="en-US" b="0" i="0">
                <a:effectLst/>
              </a:rPr>
              <a:t>.pdf</a:t>
            </a:r>
          </a:p>
          <a:p>
            <a:endParaRPr lang="en-US">
              <a:solidFill>
                <a:srgbClr val="1D2228"/>
              </a:solidFill>
              <a:effectLst/>
            </a:endParaRPr>
          </a:p>
          <a:p>
            <a:r>
              <a:rPr lang="en-US">
                <a:solidFill>
                  <a:srgbClr val="1D2228"/>
                </a:solidFill>
                <a:effectLst/>
              </a:rPr>
              <a:t>Commentary:</a:t>
            </a:r>
            <a:br>
              <a:rPr lang="en-US">
                <a:effectLst/>
              </a:rPr>
            </a:br>
            <a:r>
              <a:rPr lang="en-US">
                <a:solidFill>
                  <a:srgbClr val="1D2228"/>
                </a:solidFill>
                <a:effectLst/>
              </a:rPr>
              <a:t>https://</a:t>
            </a:r>
            <a:r>
              <a:rPr lang="en-US" err="1">
                <a:solidFill>
                  <a:srgbClr val="1D2228"/>
                </a:solidFill>
                <a:effectLst/>
              </a:rPr>
              <a:t>www.yahoo.com</a:t>
            </a:r>
            <a:r>
              <a:rPr lang="en-US">
                <a:solidFill>
                  <a:srgbClr val="1D2228"/>
                </a:solidFill>
                <a:effectLst/>
              </a:rPr>
              <a:t>/now/going-going-gone-study-reveals-140000229.html?guccounter=1&amp;guce_referrer=aHR0cHM6Ly93d3cuZ29vZ2xlLmNvbS8&amp;guce_referrer_sig=AQAAAL70YWtrTYv-ZyBOW97zgikMdZ-a2EbKZgGMZsYa_FdD5B5pF4u16imI3fxh99nLthqAk0UBJUmwGmeiLcEL71RTSGaaH0kbdDTpxyrcO-RCBd6MH10vydr9wGn3UCB-bdaau6v7-RGhyunChFhkDmkEq-RzPhxRqArg880xdcOc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816205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that demonstrates market shift to digital payment acceptance</a:t>
            </a:r>
          </a:p>
        </p:txBody>
      </p:sp>
    </p:spTree>
    <p:extLst>
      <p:ext uri="{BB962C8B-B14F-4D97-AF65-F5344CB8AC3E}">
        <p14:creationId xmlns:p14="http://schemas.microsoft.com/office/powerpoint/2010/main" val="3809488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02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AAEF8D-330C-4618-B9B6-8578F297C61F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330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103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AAEF8D-330C-4618-B9B6-8578F297C61F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828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824C8-CF49-49BA-8EC3-C2F33188D748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11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720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that demonstrates market shift to digital payment acceptance</a:t>
            </a:r>
          </a:p>
        </p:txBody>
      </p:sp>
    </p:spTree>
    <p:extLst>
      <p:ext uri="{BB962C8B-B14F-4D97-AF65-F5344CB8AC3E}">
        <p14:creationId xmlns:p14="http://schemas.microsoft.com/office/powerpoint/2010/main" val="532132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6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15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196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23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E3E45DE-81A1-DBCA-2CEA-A048AFEC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>
            <a:off x="-1394790" y="1916879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D9962430-39CE-DB4D-7B72-BEA3C6B34CC4}"/>
              </a:ext>
            </a:extLst>
          </p:cNvPr>
          <p:cNvSpPr/>
          <p:nvPr/>
        </p:nvSpPr>
        <p:spPr>
          <a:xfrm rot="1800000" flipH="1">
            <a:off x="8099890" y="-17768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4B30F6-0099-7238-F384-401130DC5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2130206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6FEAAFE-2623-8D30-82D4-F89CC49E1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7950" y="4863659"/>
            <a:ext cx="2256101" cy="8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45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4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9AAF948-CD9C-F514-C35C-A59EFCFF25E5}"/>
              </a:ext>
            </a:extLst>
          </p:cNvPr>
          <p:cNvSpPr/>
          <p:nvPr/>
        </p:nvSpPr>
        <p:spPr>
          <a:xfrm rot="1800000" flipV="1">
            <a:off x="-1470182" y="-44163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74620A-B188-D3DE-3A1B-6C6399FC7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2438610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</p:spTree>
    <p:extLst>
      <p:ext uri="{BB962C8B-B14F-4D97-AF65-F5344CB8AC3E}">
        <p14:creationId xmlns:p14="http://schemas.microsoft.com/office/powerpoint/2010/main" val="128666969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confetti both 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9AAF948-CD9C-F514-C35C-A59EFCFF25E5}"/>
              </a:ext>
            </a:extLst>
          </p:cNvPr>
          <p:cNvSpPr/>
          <p:nvPr/>
        </p:nvSpPr>
        <p:spPr>
          <a:xfrm rot="1800000" flipV="1">
            <a:off x="-1470182" y="-44163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5821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confetti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2436907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4CE49FF-9FA8-6443-9002-BBA3E945DE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9172A12-9ACA-AE42-8A06-F9B17295F3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7AF7D14-A273-104B-8B5F-D0F2B8A02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A1947-5C3F-084C-8DD1-7DC25F687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12418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703903"/>
            <a:ext cx="2560320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D0BC41B-0390-614E-A71F-7CDB38E80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200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B924B18-A458-F048-B953-9FCA630ECA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00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CB66E04-CA58-CA4B-9736-DE89332343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65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733430B-FD3A-2446-88B7-35BDA1B58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65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61BE91A-D4B1-534A-85B1-167D1323A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099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A5DFE9-02EA-B34B-8E06-35E4E8824D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3099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3663103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4E37AA-442A-4941-803C-FDE8CABAA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2CB7500-7E90-8A40-83A3-2B37F1E27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D76DFB1-F6E6-7D4C-9F36-B8EFE8368A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8A75562-D323-CD4E-97A1-F0FB84526E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82454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5149EE-9004-1F4F-A3D4-C0A9DAAAFC74}"/>
              </a:ext>
            </a:extLst>
          </p:cNvPr>
          <p:cNvCxnSpPr>
            <a:cxnSpLocks/>
          </p:cNvCxnSpPr>
          <p:nvPr/>
        </p:nvCxnSpPr>
        <p:spPr>
          <a:xfrm>
            <a:off x="566056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F5383-4EC9-254F-A36F-5DE9CAE35C7F}"/>
              </a:ext>
            </a:extLst>
          </p:cNvPr>
          <p:cNvCxnSpPr>
            <a:cxnSpLocks/>
          </p:cNvCxnSpPr>
          <p:nvPr/>
        </p:nvCxnSpPr>
        <p:spPr>
          <a:xfrm>
            <a:off x="9491116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054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45159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4A97099-1492-7E42-8BB8-468EC1B97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376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9C2445-B50C-8C42-9C97-BADF995D1A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376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601B0B-912C-974D-99F7-EF1D606115A8}"/>
              </a:ext>
            </a:extLst>
          </p:cNvPr>
          <p:cNvCxnSpPr>
            <a:cxnSpLocks/>
          </p:cNvCxnSpPr>
          <p:nvPr/>
        </p:nvCxnSpPr>
        <p:spPr>
          <a:xfrm>
            <a:off x="425575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516AE72-065B-AC45-A62D-D60A4529F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35C28D9-525A-7B46-83CD-1B8534DAD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63B571-AE86-9B4F-B1AD-8F6B3503511E}"/>
              </a:ext>
            </a:extLst>
          </p:cNvPr>
          <p:cNvCxnSpPr>
            <a:cxnSpLocks/>
          </p:cNvCxnSpPr>
          <p:nvPr/>
        </p:nvCxnSpPr>
        <p:spPr>
          <a:xfrm>
            <a:off x="705991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D4592F4-545C-7B49-851C-9ED50B647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2208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1DCC1BF-A1E4-204E-A192-45FA8B3764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18EC7-4A74-EC4C-B75E-4E207C79BA40}"/>
              </a:ext>
            </a:extLst>
          </p:cNvPr>
          <p:cNvCxnSpPr>
            <a:cxnSpLocks/>
          </p:cNvCxnSpPr>
          <p:nvPr/>
        </p:nvCxnSpPr>
        <p:spPr>
          <a:xfrm>
            <a:off x="986407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648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2F4-6AA8-0A44-B1F4-ACD112746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F23C2-6EED-534D-BF00-DF11CA200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Subtitle"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B20FDBB-A459-03E9-3521-DFECAAC47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7950" y="4863659"/>
            <a:ext cx="2256101" cy="8434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3E45DE-81A1-DBCA-2CEA-A048AFEC2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4662"/>
          <a:stretch>
            <a:fillRect/>
          </a:stretch>
        </p:blipFill>
        <p:spPr>
          <a:xfrm rot="12600000">
            <a:off x="-1394790" y="1916879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D9962430-39CE-DB4D-7B72-BEA3C6B34CC4}"/>
              </a:ext>
            </a:extLst>
          </p:cNvPr>
          <p:cNvSpPr/>
          <p:nvPr/>
        </p:nvSpPr>
        <p:spPr>
          <a:xfrm rot="1800000" flipH="1">
            <a:off x="8099890" y="-17768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4B30F6-0099-7238-F384-401130DC5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1705451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26A8307-AEF4-DCCD-A60F-6DD665C7D3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69830" y="3645749"/>
            <a:ext cx="845233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0" i="0" cap="all" spc="267" baseline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</p:spTree>
    <p:extLst>
      <p:ext uri="{BB962C8B-B14F-4D97-AF65-F5344CB8AC3E}">
        <p14:creationId xmlns:p14="http://schemas.microsoft.com/office/powerpoint/2010/main" val="3093881287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dark blue"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0" y="0"/>
            <a:ext cx="4825573" cy="68580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98E12F-AA86-A145-9CF8-29B16647B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3186" y="6356351"/>
            <a:ext cx="4825572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7E94C-EEBE-AB45-9D6D-305F48184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5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99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90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399916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9EF418B-24B1-EC92-DB7A-2241C556A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800000" flipH="1" flipV="1">
            <a:off x="-1410746" y="1932492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435483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C08728-A1FE-C1F4-B07F-06D86324F9F4}"/>
              </a:ext>
            </a:extLst>
          </p:cNvPr>
          <p:cNvSpPr txBox="1">
            <a:spLocks/>
          </p:cNvSpPr>
          <p:nvPr/>
        </p:nvSpPr>
        <p:spPr>
          <a:xfrm>
            <a:off x="889000" y="4273326"/>
            <a:ext cx="3895942" cy="520142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b="1" i="0">
                <a:solidFill>
                  <a:schemeClr val="accent1"/>
                </a:solidFill>
                <a:latin typeface="Corbel" panose="020B0503020204020204" pitchFamily="34" charset="0"/>
                <a:ea typeface="+mj-lt"/>
                <a:cs typeface="+mj-lt"/>
              </a:rPr>
              <a:t>Let’s connect: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15F4C-FB2A-E3EA-E132-795694D8BFA2}"/>
              </a:ext>
            </a:extLst>
          </p:cNvPr>
          <p:cNvSpPr txBox="1"/>
          <p:nvPr/>
        </p:nvSpPr>
        <p:spPr>
          <a:xfrm>
            <a:off x="945931" y="2981450"/>
            <a:ext cx="3398687" cy="912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330" b="0" i="0">
                <a:solidFill>
                  <a:srgbClr val="262527"/>
                </a:solidFill>
                <a:latin typeface="Corbel" panose="020B0503020204020204" pitchFamily="34" charset="0"/>
              </a:rPr>
              <a:t>Thank You!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F7BBE05-92E8-42F0-5976-FF64B5255D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999" y="4788211"/>
            <a:ext cx="9097963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59418995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"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B20FDBB-A459-03E9-3521-DFECAAC47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7685" y="2543175"/>
            <a:ext cx="3796629" cy="14193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3E45DE-81A1-DBCA-2CEA-A048AFEC2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4662"/>
          <a:stretch>
            <a:fillRect/>
          </a:stretch>
        </p:blipFill>
        <p:spPr>
          <a:xfrm rot="12600000">
            <a:off x="-1394790" y="1916879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D9962430-39CE-DB4D-7B72-BEA3C6B34CC4}"/>
              </a:ext>
            </a:extLst>
          </p:cNvPr>
          <p:cNvSpPr/>
          <p:nvPr/>
        </p:nvSpPr>
        <p:spPr>
          <a:xfrm rot="1800000" flipH="1">
            <a:off x="8099890" y="-17768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5029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1511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3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alternate 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95066"/>
            <a:ext cx="5730240" cy="7487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133" b="0" i="0" cap="all" spc="267" baseline="0">
                <a:solidFill>
                  <a:schemeClr val="accent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C35ACD-AADE-6640-9876-75F0FC953A95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6E3F65-680F-0E4E-8463-C4F2DF418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792543"/>
            <a:ext cx="6999817" cy="37965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Date/Speaker Placeholder - Click to Edit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91C66-386E-D442-939C-24349461A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10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 marL="761981" indent="-298443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04952" indent="-228594">
              <a:buSzPct val="75000"/>
              <a:buFont typeface="Wingdings" pitchFamily="2" charset="2"/>
              <a:buChar char="§"/>
              <a:tabLst/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CB737E-6EC7-0A47-82A4-12FB568A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D6EC6-975C-D040-BECE-5A456EF9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8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 marL="761981" indent="-298443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904952" indent="-228594">
              <a:buSzPct val="75000"/>
              <a:buFont typeface="Wingdings" pitchFamily="2" charset="2"/>
              <a:buChar char="§"/>
              <a:tabLst/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CB737E-6EC7-0A47-82A4-12FB568A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D6EC6-975C-D040-BECE-5A456EF9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47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 numCol="2" spcCol="365760"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Two column text: 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2A65-573A-AB43-8843-49BC8AAD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12E-2A8C-364C-89C7-B1D4938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2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60204"/>
            <a:ext cx="10972800" cy="4211989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1290405"/>
            <a:ext cx="10972800" cy="38164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0" i="0" cap="all" spc="133" baseline="0">
                <a:solidFill>
                  <a:srgbClr val="008BAC"/>
                </a:solidFill>
                <a:latin typeface="+mj-lt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TITLE DETAILS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7F598B-A512-E645-BF18-2204D099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82F4E-ED61-9B43-97BF-0910C1F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09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49402"/>
            <a:ext cx="10972800" cy="337539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buClr>
                <a:schemeClr val="accent1"/>
              </a:buClr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5314842"/>
            <a:ext cx="10972800" cy="861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8BAC"/>
                </a:solidFill>
                <a:latin typeface="+mn-lt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information – 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9AD6-6A31-1F49-B56D-3B93F22E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7C02-5E60-1444-840B-3A2F091E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01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CC056E-F862-8447-A937-51FBF76F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accent1"/>
          </a:solidFill>
          <a:ln>
            <a:noFill/>
          </a:ln>
          <a:effectLst>
            <a:outerShdw dist="127000" dir="2700000" algn="tl" rotWithShape="0">
              <a:schemeClr val="accent2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957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0C421A7-A68B-6244-9F8B-80FEA69C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bg1"/>
          </a:solidFill>
          <a:ln>
            <a:noFill/>
          </a:ln>
          <a:effectLst>
            <a:outerShdw dist="127000" dir="2700000" algn="tl" rotWithShape="0">
              <a:schemeClr val="accent4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94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F69AFCA-FB29-734C-93FF-328DD303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760" y="2942531"/>
            <a:ext cx="7904480" cy="757130"/>
          </a:xfrm>
        </p:spPr>
        <p:txBody>
          <a:bodyPr wrap="square" anchor="b">
            <a:spAutoFit/>
          </a:bodyPr>
          <a:lstStyle>
            <a:lvl1pPr algn="ctr">
              <a:defRPr sz="4800" b="0" i="0">
                <a:solidFill>
                  <a:srgbClr val="163A5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6DC862-233A-0449-9D25-7C2E79620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60" y="4429760"/>
            <a:ext cx="790448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CFABD9-DB1A-1644-8465-C866812EB27C}"/>
              </a:ext>
            </a:extLst>
          </p:cNvPr>
          <p:cNvCxnSpPr>
            <a:cxnSpLocks/>
          </p:cNvCxnSpPr>
          <p:nvPr/>
        </p:nvCxnSpPr>
        <p:spPr>
          <a:xfrm>
            <a:off x="5657833" y="4065020"/>
            <a:ext cx="876337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482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870CAE3-D2F0-7C43-8929-11C3E14CB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290A36-1CCA-5A4B-9F0B-FCFBED44BE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3760" y="2942531"/>
            <a:ext cx="7904480" cy="757130"/>
          </a:xfrm>
        </p:spPr>
        <p:txBody>
          <a:bodyPr wrap="square" anchor="b">
            <a:spAutoFit/>
          </a:bodyPr>
          <a:lstStyle>
            <a:lvl1pPr algn="ctr">
              <a:defRPr sz="4800" b="0" i="0">
                <a:solidFill>
                  <a:srgbClr val="163A5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7BE1FE-EDC2-E640-B48D-2E8AAC78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60" y="4429760"/>
            <a:ext cx="790448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8BD66-D619-4542-8912-50DE68B6009B}"/>
              </a:ext>
            </a:extLst>
          </p:cNvPr>
          <p:cNvCxnSpPr>
            <a:cxnSpLocks/>
          </p:cNvCxnSpPr>
          <p:nvPr/>
        </p:nvCxnSpPr>
        <p:spPr>
          <a:xfrm>
            <a:off x="5657833" y="4065020"/>
            <a:ext cx="876337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99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DD6C-8195-4440-A54F-A0908CB06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029E-AEBB-B044-A1E4-8DEA4060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0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864"/>
            <a:ext cx="10972800" cy="101193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3311"/>
            <a:ext cx="538797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7224"/>
            <a:ext cx="5387976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828754" indent="0">
              <a:buNone/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7" y="1353311"/>
            <a:ext cx="538886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177224"/>
            <a:ext cx="5388864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07D760-E354-DE46-916E-06A4FD39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53EBEA-001D-3B40-A518-9C631CEB6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74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A5061-E23A-BA41-9DA9-9DD4F42C8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A43D-F448-124E-AB59-459936F8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 numCol="2" spcCol="365760"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Two column text: 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2A65-573A-AB43-8843-49BC8AAD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12E-2A8C-364C-89C7-B1D4938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82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ith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40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4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11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4CE49FF-9FA8-6443-9002-BBA3E945DE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9172A12-9ACA-AE42-8A06-F9B17295F3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7AF7D14-A273-104B-8B5F-D0F2B8A02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A1947-5C3F-084C-8DD1-7DC25F687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345334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703903"/>
            <a:ext cx="2560320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D0BC41B-0390-614E-A71F-7CDB38E80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200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B924B18-A458-F048-B953-9FCA630ECA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00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CB66E04-CA58-CA4B-9736-DE89332343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65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733430B-FD3A-2446-88B7-35BDA1B58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65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61BE91A-D4B1-534A-85B1-167D1323A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099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A5DFE9-02EA-B34B-8E06-35E4E8824D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3099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3718097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4E37AA-442A-4941-803C-FDE8CABAA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2CB7500-7E90-8A40-83A3-2B37F1E27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D76DFB1-F6E6-7D4C-9F36-B8EFE8368A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8A75562-D323-CD4E-97A1-F0FB84526E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82454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5149EE-9004-1F4F-A3D4-C0A9DAAAFC74}"/>
              </a:ext>
            </a:extLst>
          </p:cNvPr>
          <p:cNvCxnSpPr>
            <a:cxnSpLocks/>
          </p:cNvCxnSpPr>
          <p:nvPr/>
        </p:nvCxnSpPr>
        <p:spPr>
          <a:xfrm>
            <a:off x="566056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F5383-4EC9-254F-A36F-5DE9CAE35C7F}"/>
              </a:ext>
            </a:extLst>
          </p:cNvPr>
          <p:cNvCxnSpPr>
            <a:cxnSpLocks/>
          </p:cNvCxnSpPr>
          <p:nvPr/>
        </p:nvCxnSpPr>
        <p:spPr>
          <a:xfrm>
            <a:off x="9491116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908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45159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4A97099-1492-7E42-8BB8-468EC1B97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376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9C2445-B50C-8C42-9C97-BADF995D1A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376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601B0B-912C-974D-99F7-EF1D606115A8}"/>
              </a:ext>
            </a:extLst>
          </p:cNvPr>
          <p:cNvCxnSpPr>
            <a:cxnSpLocks/>
          </p:cNvCxnSpPr>
          <p:nvPr/>
        </p:nvCxnSpPr>
        <p:spPr>
          <a:xfrm>
            <a:off x="425575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516AE72-065B-AC45-A62D-D60A4529F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35C28D9-525A-7B46-83CD-1B8534DAD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63B571-AE86-9B4F-B1AD-8F6B3503511E}"/>
              </a:ext>
            </a:extLst>
          </p:cNvPr>
          <p:cNvCxnSpPr>
            <a:cxnSpLocks/>
          </p:cNvCxnSpPr>
          <p:nvPr/>
        </p:nvCxnSpPr>
        <p:spPr>
          <a:xfrm>
            <a:off x="705991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D4592F4-545C-7B49-851C-9ED50B647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2208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1DCC1BF-A1E4-204E-A192-45FA8B3764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18EC7-4A74-EC4C-B75E-4E207C79BA40}"/>
              </a:ext>
            </a:extLst>
          </p:cNvPr>
          <p:cNvCxnSpPr>
            <a:cxnSpLocks/>
          </p:cNvCxnSpPr>
          <p:nvPr/>
        </p:nvCxnSpPr>
        <p:spPr>
          <a:xfrm>
            <a:off x="986407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11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2F4-6AA8-0A44-B1F4-ACD112746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F23C2-6EED-534D-BF00-DF11CA200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0" y="0"/>
            <a:ext cx="482557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98E12F-AA86-A145-9CF8-29B16647B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3186" y="6356351"/>
            <a:ext cx="4825572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7E94C-EEBE-AB45-9D6D-305F48184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59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1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60204"/>
            <a:ext cx="10972800" cy="4211989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1290405"/>
            <a:ext cx="10972800" cy="38164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1" i="0" cap="all" spc="133" baseline="0">
                <a:solidFill>
                  <a:srgbClr val="008BAC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TITLE DETAILS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7F598B-A512-E645-BF18-2204D099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82F4E-ED61-9B43-97BF-0910C1F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06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94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Thank you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41686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Questions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65667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Logo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44" b="-3044"/>
          <a:stretch/>
        </p:blipFill>
        <p:spPr>
          <a:xfrm>
            <a:off x="3921760" y="2561344"/>
            <a:ext cx="4348480" cy="17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4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9AAF948-CD9C-F514-C35C-A59EFCFF25E5}"/>
              </a:ext>
            </a:extLst>
          </p:cNvPr>
          <p:cNvSpPr/>
          <p:nvPr/>
        </p:nvSpPr>
        <p:spPr>
          <a:xfrm rot="1800000" flipV="1">
            <a:off x="-1470182" y="-44163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74620A-B188-D3DE-3A1B-6C6399FC7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2438610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14169470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02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alternate 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95066"/>
            <a:ext cx="5730240" cy="7487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133" b="1" i="0" cap="all" spc="267" baseline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C35ACD-AADE-6640-9876-75F0FC953A95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6E3F65-680F-0E4E-8463-C4F2DF418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772089"/>
            <a:ext cx="6999817" cy="40011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Date/Speaker Placeholder - Click to Edit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91C66-386E-D442-939C-24349461A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23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761981" indent="-298443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333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904952" indent="-228594">
              <a:buSzPct val="75000"/>
              <a:buFont typeface="Wingdings" pitchFamily="2" charset="2"/>
              <a:buChar char="§"/>
              <a:tabLst/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CB737E-6EC7-0A47-82A4-12FB568A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D6EC6-975C-D040-BECE-5A456EF9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3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 numCol="2" spcCol="365760"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467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Two column text: 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2A65-573A-AB43-8843-49BC8AAD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12E-2A8C-364C-89C7-B1D4938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71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60204"/>
            <a:ext cx="10972800" cy="4211989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1290405"/>
            <a:ext cx="10972800" cy="38164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1" i="0" cap="all" spc="133" baseline="0">
                <a:solidFill>
                  <a:srgbClr val="008BAC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TITLE DETAILS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7F598B-A512-E645-BF18-2204D099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82F4E-ED61-9B43-97BF-0910C1F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1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49402"/>
            <a:ext cx="10972800" cy="337539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buClr>
                <a:schemeClr val="accent1"/>
              </a:buClr>
              <a:buSzPct val="75000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5314842"/>
            <a:ext cx="10972800" cy="861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8BAC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information – 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9AD6-6A31-1F49-B56D-3B93F22E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7C02-5E60-1444-840B-3A2F091E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25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49402"/>
            <a:ext cx="10972800" cy="337539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buClr>
                <a:schemeClr val="accent1"/>
              </a:buClr>
              <a:defRPr lang="en-US" sz="1467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5314842"/>
            <a:ext cx="10972800" cy="861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information – 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9AD6-6A31-1F49-B56D-3B93F22E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7C02-5E60-1444-840B-3A2F091E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65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accent1"/>
          </a:solidFill>
          <a:ln>
            <a:noFill/>
          </a:ln>
          <a:effectLst>
            <a:outerShdw dist="127000" dir="2700000" algn="tl" rotWithShape="0">
              <a:schemeClr val="accent2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404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DD6C-8195-4440-A54F-A0908CB06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029E-AEBB-B044-A1E4-8DEA4060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80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864"/>
            <a:ext cx="10972800" cy="101193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3311"/>
            <a:ext cx="538797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1" i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7224"/>
            <a:ext cx="5387976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4pPr>
            <a:lvl5pPr marL="1828754" indent="0">
              <a:buNone/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7" y="1353311"/>
            <a:ext cx="538886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1" i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177224"/>
            <a:ext cx="5388864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07D760-E354-DE46-916E-06A4FD39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53EBEA-001D-3B40-A518-9C631CEB6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398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A5061-E23A-BA41-9DA9-9DD4F42C8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A43D-F448-124E-AB59-459936F8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159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64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- Thank you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 b="1" i="0">
                <a:latin typeface="Corbel" panose="020B05030202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1881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- Questions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 b="1" i="0">
                <a:latin typeface="Corbel" panose="020B05030202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62547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- Logo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044" b="-3044"/>
          <a:stretch/>
        </p:blipFill>
        <p:spPr>
          <a:xfrm>
            <a:off x="3921760" y="2561344"/>
            <a:ext cx="4348480" cy="17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53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DD6C-8195-4440-A54F-A0908CB06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029E-AEBB-B044-A1E4-8DEA4060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765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alternate 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95066"/>
            <a:ext cx="5730240" cy="7487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133" b="0" i="0" cap="all" spc="267" baseline="0">
                <a:solidFill>
                  <a:schemeClr val="accent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C35ACD-AADE-6640-9876-75F0FC953A95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6E3F65-680F-0E4E-8463-C4F2DF418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792543"/>
            <a:ext cx="6999817" cy="37965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Date/Speaker Placeholder - Click to Edit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91C66-386E-D442-939C-24349461A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95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 marL="761981" indent="-298443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04952" indent="-228594">
              <a:buSzPct val="75000"/>
              <a:buFont typeface="Wingdings" pitchFamily="2" charset="2"/>
              <a:buChar char="§"/>
              <a:tabLst/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CB737E-6EC7-0A47-82A4-12FB568A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D6EC6-975C-D040-BECE-5A456EF9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421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 numCol="2" spcCol="365760"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Two column text: 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2A65-573A-AB43-8843-49BC8AAD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12E-2A8C-364C-89C7-B1D4938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7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60204"/>
            <a:ext cx="10972800" cy="4211989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1290405"/>
            <a:ext cx="10972800" cy="38164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0" i="0" cap="all" spc="133" baseline="0">
                <a:solidFill>
                  <a:srgbClr val="008BAC"/>
                </a:solidFill>
                <a:latin typeface="+mj-lt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TITLE DETAILS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7F598B-A512-E645-BF18-2204D099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82F4E-ED61-9B43-97BF-0910C1F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94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49402"/>
            <a:ext cx="10972800" cy="337539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buClr>
                <a:schemeClr val="accent1"/>
              </a:buClr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5314842"/>
            <a:ext cx="10972800" cy="861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8BAC"/>
                </a:solidFill>
                <a:latin typeface="+mn-lt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information – 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9AD6-6A31-1F49-B56D-3B93F22E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7C02-5E60-1444-840B-3A2F091E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32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CC056E-F862-8447-A937-51FBF76F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accent1"/>
          </a:solidFill>
          <a:ln>
            <a:noFill/>
          </a:ln>
          <a:effectLst>
            <a:outerShdw dist="127000" dir="2700000" algn="tl" rotWithShape="0">
              <a:schemeClr val="accent2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7185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0C421A7-A68B-6244-9F8B-80FEA69C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bg1"/>
          </a:solidFill>
          <a:ln>
            <a:noFill/>
          </a:ln>
          <a:effectLst>
            <a:outerShdw dist="127000" dir="2700000" algn="tl" rotWithShape="0">
              <a:schemeClr val="accent4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021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F69AFCA-FB29-734C-93FF-328DD303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760" y="2942531"/>
            <a:ext cx="7904480" cy="757130"/>
          </a:xfrm>
        </p:spPr>
        <p:txBody>
          <a:bodyPr wrap="square" anchor="b">
            <a:spAutoFit/>
          </a:bodyPr>
          <a:lstStyle>
            <a:lvl1pPr algn="ctr">
              <a:defRPr sz="4800" b="0" i="0">
                <a:solidFill>
                  <a:srgbClr val="163A5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6DC862-233A-0449-9D25-7C2E79620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60" y="4429760"/>
            <a:ext cx="790448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CFABD9-DB1A-1644-8465-C866812EB27C}"/>
              </a:ext>
            </a:extLst>
          </p:cNvPr>
          <p:cNvCxnSpPr>
            <a:cxnSpLocks/>
          </p:cNvCxnSpPr>
          <p:nvPr/>
        </p:nvCxnSpPr>
        <p:spPr>
          <a:xfrm>
            <a:off x="5657833" y="4065020"/>
            <a:ext cx="876337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773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870CAE3-D2F0-7C43-8929-11C3E14CB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290A36-1CCA-5A4B-9F0B-FCFBED44BE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3760" y="2942531"/>
            <a:ext cx="7904480" cy="757130"/>
          </a:xfrm>
        </p:spPr>
        <p:txBody>
          <a:bodyPr wrap="square" anchor="b">
            <a:spAutoFit/>
          </a:bodyPr>
          <a:lstStyle>
            <a:lvl1pPr algn="ctr">
              <a:defRPr sz="4800" b="0" i="0">
                <a:solidFill>
                  <a:srgbClr val="163A5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7BE1FE-EDC2-E640-B48D-2E8AAC78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60" y="4429760"/>
            <a:ext cx="790448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8BD66-D619-4542-8912-50DE68B6009B}"/>
              </a:ext>
            </a:extLst>
          </p:cNvPr>
          <p:cNvCxnSpPr>
            <a:cxnSpLocks/>
          </p:cNvCxnSpPr>
          <p:nvPr/>
        </p:nvCxnSpPr>
        <p:spPr>
          <a:xfrm>
            <a:off x="5657833" y="4065020"/>
            <a:ext cx="876337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4608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DD6C-8195-4440-A54F-A0908CB06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029E-AEBB-B044-A1E4-8DEA4060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864"/>
            <a:ext cx="10972800" cy="101193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3311"/>
            <a:ext cx="538797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1" i="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7224"/>
            <a:ext cx="5387976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 marL="1828754" indent="0">
              <a:buNone/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7" y="1353311"/>
            <a:ext cx="538886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1" i="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177224"/>
            <a:ext cx="5388864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07D760-E354-DE46-916E-06A4FD39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53EBEA-001D-3B40-A518-9C631CEB6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4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864"/>
            <a:ext cx="10972800" cy="101193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3311"/>
            <a:ext cx="538797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7224"/>
            <a:ext cx="5387976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828754" indent="0">
              <a:buNone/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7" y="1353311"/>
            <a:ext cx="538886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177224"/>
            <a:ext cx="5388864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07D760-E354-DE46-916E-06A4FD39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53EBEA-001D-3B40-A518-9C631CEB6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494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A5061-E23A-BA41-9DA9-9DD4F42C8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A43D-F448-124E-AB59-459936F8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05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ith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9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906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4CE49FF-9FA8-6443-9002-BBA3E945DE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9172A12-9ACA-AE42-8A06-F9B17295F3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7AF7D14-A273-104B-8B5F-D0F2B8A02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A1947-5C3F-084C-8DD1-7DC25F687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11747674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703903"/>
            <a:ext cx="2560320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D0BC41B-0390-614E-A71F-7CDB38E80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200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B924B18-A458-F048-B953-9FCA630ECA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00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CB66E04-CA58-CA4B-9736-DE89332343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65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733430B-FD3A-2446-88B7-35BDA1B58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65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61BE91A-D4B1-534A-85B1-167D1323A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099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A5DFE9-02EA-B34B-8E06-35E4E8824D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3099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680729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4E37AA-442A-4941-803C-FDE8CABAA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2CB7500-7E90-8A40-83A3-2B37F1E27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D76DFB1-F6E6-7D4C-9F36-B8EFE8368A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8A75562-D323-CD4E-97A1-F0FB84526E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82454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5149EE-9004-1F4F-A3D4-C0A9DAAAFC74}"/>
              </a:ext>
            </a:extLst>
          </p:cNvPr>
          <p:cNvCxnSpPr>
            <a:cxnSpLocks/>
          </p:cNvCxnSpPr>
          <p:nvPr/>
        </p:nvCxnSpPr>
        <p:spPr>
          <a:xfrm>
            <a:off x="566056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F5383-4EC9-254F-A36F-5DE9CAE35C7F}"/>
              </a:ext>
            </a:extLst>
          </p:cNvPr>
          <p:cNvCxnSpPr>
            <a:cxnSpLocks/>
          </p:cNvCxnSpPr>
          <p:nvPr/>
        </p:nvCxnSpPr>
        <p:spPr>
          <a:xfrm>
            <a:off x="9491116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510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45159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4A97099-1492-7E42-8BB8-468EC1B97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376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9C2445-B50C-8C42-9C97-BADF995D1A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376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601B0B-912C-974D-99F7-EF1D606115A8}"/>
              </a:ext>
            </a:extLst>
          </p:cNvPr>
          <p:cNvCxnSpPr>
            <a:cxnSpLocks/>
          </p:cNvCxnSpPr>
          <p:nvPr/>
        </p:nvCxnSpPr>
        <p:spPr>
          <a:xfrm>
            <a:off x="425575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516AE72-065B-AC45-A62D-D60A4529F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35C28D9-525A-7B46-83CD-1B8534DAD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63B571-AE86-9B4F-B1AD-8F6B3503511E}"/>
              </a:ext>
            </a:extLst>
          </p:cNvPr>
          <p:cNvCxnSpPr>
            <a:cxnSpLocks/>
          </p:cNvCxnSpPr>
          <p:nvPr/>
        </p:nvCxnSpPr>
        <p:spPr>
          <a:xfrm>
            <a:off x="705991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D4592F4-545C-7B49-851C-9ED50B647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2208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1DCC1BF-A1E4-204E-A192-45FA8B3764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18EC7-4A74-EC4C-B75E-4E207C79BA40}"/>
              </a:ext>
            </a:extLst>
          </p:cNvPr>
          <p:cNvCxnSpPr>
            <a:cxnSpLocks/>
          </p:cNvCxnSpPr>
          <p:nvPr/>
        </p:nvCxnSpPr>
        <p:spPr>
          <a:xfrm>
            <a:off x="986407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080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2F4-6AA8-0A44-B1F4-ACD112746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F23C2-6EED-534D-BF00-DF11CA200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7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A5061-E23A-BA41-9DA9-9DD4F42C8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A43D-F448-124E-AB59-459936F8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680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0" y="0"/>
            <a:ext cx="482557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98E12F-AA86-A145-9CF8-29B16647B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3186" y="6356351"/>
            <a:ext cx="4825572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7E94C-EEBE-AB45-9D6D-305F48184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646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40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129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Thank you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005815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Questions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136066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Logo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44" b="-3044"/>
          <a:stretch/>
        </p:blipFill>
        <p:spPr>
          <a:xfrm>
            <a:off x="3921760" y="2561344"/>
            <a:ext cx="4348480" cy="17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08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9AAF948-CD9C-F514-C35C-A59EFCFF25E5}"/>
              </a:ext>
            </a:extLst>
          </p:cNvPr>
          <p:cNvSpPr/>
          <p:nvPr/>
        </p:nvSpPr>
        <p:spPr>
          <a:xfrm rot="1800000" flipV="1">
            <a:off x="-1470182" y="-44163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74620A-B188-D3DE-3A1B-6C6399FC7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2438610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</p:spTree>
    <p:extLst>
      <p:ext uri="{BB962C8B-B14F-4D97-AF65-F5344CB8AC3E}">
        <p14:creationId xmlns:p14="http://schemas.microsoft.com/office/powerpoint/2010/main" val="96176901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Title Placeholder Text - Click to edit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99"/>
            <a:ext cx="10972800" cy="46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FCFD1AFF-9C74-BB40-B68F-CF50AF5F768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38325" y="6435809"/>
            <a:ext cx="1344075" cy="20726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4B10A-E326-B943-AA2A-96B11E50F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A13B7-76F4-7F49-AC67-85A02B0A3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558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933" b="0" i="0" u="none" strike="noStrike" cap="none" smtClean="0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/>
                <a:sym typeface="Arial"/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5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46" r:id="rId2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163A5A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06910" indent="-306910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000" b="0" i="0" kern="1200">
          <a:solidFill>
            <a:schemeClr val="bg2">
              <a:lumMod val="10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1800" b="0" i="0" kern="1200">
          <a:solidFill>
            <a:schemeClr val="bg2">
              <a:lumMod val="10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Wingdings" pitchFamily="2" charset="2"/>
        <a:buChar char="§"/>
        <a:defRPr lang="en-US" sz="1600" b="0" i="0" kern="1200" dirty="0">
          <a:solidFill>
            <a:schemeClr val="bg2">
              <a:lumMod val="10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1400" b="0" i="0" kern="1200">
          <a:solidFill>
            <a:schemeClr val="bg2">
              <a:lumMod val="10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rgbClr val="5A667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76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Title Placeholder Text - Click to edit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99"/>
            <a:ext cx="10972800" cy="46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FCFD1AFF-9C74-BB40-B68F-CF50AF5F76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38325" y="6435809"/>
            <a:ext cx="1344075" cy="20726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4B10A-E326-B943-AA2A-96B11E50F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A13B7-76F4-7F49-AC67-85A02B0A3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558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933" b="0" i="0" u="none" strike="noStrike" cap="none" smtClean="0">
                <a:solidFill>
                  <a:schemeClr val="tx1"/>
                </a:solidFill>
                <a:latin typeface="+mj-lt"/>
                <a:ea typeface="Corbel" panose="020B0503020204020204" pitchFamily="34" charset="0"/>
                <a:cs typeface="Arial"/>
                <a:sym typeface="Arial"/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4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  <p:sldLayoutId id="2147484022" r:id="rId19"/>
    <p:sldLayoutId id="2147484023" r:id="rId20"/>
    <p:sldLayoutId id="2147484024" r:id="rId21"/>
    <p:sldLayoutId id="2147484025" r:id="rId22"/>
    <p:sldLayoutId id="2147484026" r:id="rId23"/>
    <p:sldLayoutId id="2147484027" r:id="rId24"/>
    <p:sldLayoutId id="2147484028" r:id="rId25"/>
    <p:sldLayoutId id="2147484029" r:id="rId26"/>
    <p:sldLayoutId id="2147484030" r:id="rId27"/>
    <p:sldLayoutId id="2147484047" r:id="rId28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163A5A"/>
          </a:solidFill>
          <a:latin typeface="+mj-lt"/>
          <a:ea typeface="+mj-ea"/>
          <a:cs typeface="+mj-cs"/>
        </a:defRPr>
      </a:lvl1pPr>
    </p:titleStyle>
    <p:bodyStyle>
      <a:lvl1pPr marL="306910" indent="-306910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0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18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200127" indent="-28575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Wingdings" pitchFamily="2" charset="2"/>
        <a:buChar char="§"/>
        <a:defRPr lang="en-US" sz="1600" b="0" i="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14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rgbClr val="5A667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76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Title Placeholder Text - Click to edit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99"/>
            <a:ext cx="10972800" cy="46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FCFD1AFF-9C74-BB40-B68F-CF50AF5F7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>
            <a:off x="10238325" y="6435809"/>
            <a:ext cx="1344075" cy="20726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4B10A-E326-B943-AA2A-96B11E50F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alpha val="6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A13B7-76F4-7F49-AC67-85A02B0A3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558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933" b="0" i="0" u="none" strike="noStrike" cap="none" smtClean="0">
                <a:solidFill>
                  <a:schemeClr val="bg1">
                    <a:alpha val="60000"/>
                  </a:schemeClr>
                </a:solidFill>
                <a:latin typeface="Corbel" panose="020B0503020204020204" pitchFamily="34" charset="0"/>
                <a:ea typeface="Corbel" panose="020B0503020204020204" pitchFamily="34" charset="0"/>
                <a:cs typeface="Arial"/>
                <a:sym typeface="Arial"/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06910" indent="-306910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000" b="0" i="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1800" b="0" i="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Wingdings" pitchFamily="2" charset="2"/>
        <a:buChar char="§"/>
        <a:defRPr lang="en-US" sz="1600" b="0" i="0" kern="1200" dirty="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1400" b="0" i="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rgbClr val="5A667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76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Title Placeholder Text - Click to edit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99"/>
            <a:ext cx="10972800" cy="46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FCFD1AFF-9C74-BB40-B68F-CF50AF5F76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38325" y="6435809"/>
            <a:ext cx="1344075" cy="20726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4B10A-E326-B943-AA2A-96B11E50F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A13B7-76F4-7F49-AC67-85A02B0A3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558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933" b="0" i="0" u="none" strike="noStrike" cap="none" smtClean="0">
                <a:solidFill>
                  <a:schemeClr val="tx1"/>
                </a:solidFill>
                <a:latin typeface="+mj-lt"/>
                <a:ea typeface="Corbel" panose="020B0503020204020204" pitchFamily="34" charset="0"/>
                <a:cs typeface="Arial"/>
                <a:sym typeface="Arial"/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  <p:sldLayoutId id="2147484067" r:id="rId19"/>
    <p:sldLayoutId id="2147484068" r:id="rId20"/>
    <p:sldLayoutId id="2147484069" r:id="rId21"/>
    <p:sldLayoutId id="2147484070" r:id="rId22"/>
    <p:sldLayoutId id="2147484071" r:id="rId23"/>
    <p:sldLayoutId id="2147484072" r:id="rId24"/>
    <p:sldLayoutId id="2147484073" r:id="rId25"/>
    <p:sldLayoutId id="2147484074" r:id="rId26"/>
    <p:sldLayoutId id="2147484075" r:id="rId27"/>
    <p:sldLayoutId id="2147484076" r:id="rId28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163A5A"/>
          </a:solidFill>
          <a:latin typeface="+mj-lt"/>
          <a:ea typeface="+mj-ea"/>
          <a:cs typeface="+mj-cs"/>
        </a:defRPr>
      </a:lvl1pPr>
    </p:titleStyle>
    <p:bodyStyle>
      <a:lvl1pPr marL="306910" indent="-306910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0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18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200127" indent="-28575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Wingdings" pitchFamily="2" charset="2"/>
        <a:buChar char="§"/>
        <a:defRPr lang="en-US" sz="1600" b="0" i="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14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rgbClr val="5A667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76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books.co/Q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hyperlink" Target="https://www.autobooks.co/product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autobooks.co/Q2" TargetMode="External"/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utobooks.co/tap-to-pay-on-iphone" TargetMode="External"/><Relationship Id="rId3" Type="http://schemas.openxmlformats.org/officeDocument/2006/relationships/hyperlink" Target="https://www.autobooks.co/online-invoicing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hyperlink" Target="https://www.autobooks.co/digital-payment-acceptance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5.xm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11" Type="http://schemas.openxmlformats.org/officeDocument/2006/relationships/image" Target="../media/image30.emf"/><Relationship Id="rId5" Type="http://schemas.openxmlformats.org/officeDocument/2006/relationships/image" Target="../media/image24.png"/><Relationship Id="rId10" Type="http://schemas.openxmlformats.org/officeDocument/2006/relationships/image" Target="../media/image29.emf"/><Relationship Id="rId4" Type="http://schemas.openxmlformats.org/officeDocument/2006/relationships/chart" Target="../charts/chart6.xml"/><Relationship Id="rId9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1.emf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5" Type="http://schemas.openxmlformats.org/officeDocument/2006/relationships/hyperlink" Target="https://www.autobooks.co/product/checkout-pages" TargetMode="External"/><Relationship Id="rId4" Type="http://schemas.openxmlformats.org/officeDocument/2006/relationships/hyperlink" Target="https://www.autobooks.co/online-invoicin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content.autobooks.co/hubfs/_Website%20Resources/Autobooks/Guides%20and%20Reports/2022%20Autobooks%20Small%20Business%20Data%20Report.pdf?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vidyard.com/watch/QcpJQhWZ8sYydD4XRqeL3B?" TargetMode="External"/><Relationship Id="rId7" Type="http://schemas.openxmlformats.org/officeDocument/2006/relationships/image" Target="../media/image76.gif"/><Relationship Id="rId2" Type="http://schemas.openxmlformats.org/officeDocument/2006/relationships/hyperlink" Target="https://share.vidyard.com/watch/C4ogMuvgw3NcfpTupWZyLy?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hyperlink" Target="https://share.vidyard.com/watch/SwiGA9WRBNyzVkqxdWhUck?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utobooks.co/banking/tap-to-pay" TargetMode="External"/><Relationship Id="rId3" Type="http://schemas.openxmlformats.org/officeDocument/2006/relationships/hyperlink" Target="https://share.vidyard.com/watch/fbsfYbbYbH2j1TB9RbE6CK?" TargetMode="External"/><Relationship Id="rId7" Type="http://schemas.openxmlformats.org/officeDocument/2006/relationships/hyperlink" Target="https://www.autobooks.co/online-invoic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1.xml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11" Type="http://schemas.openxmlformats.org/officeDocument/2006/relationships/image" Target="../media/image30.emf"/><Relationship Id="rId5" Type="http://schemas.openxmlformats.org/officeDocument/2006/relationships/image" Target="../media/image24.png"/><Relationship Id="rId10" Type="http://schemas.openxmlformats.org/officeDocument/2006/relationships/image" Target="../media/image29.emf"/><Relationship Id="rId4" Type="http://schemas.openxmlformats.org/officeDocument/2006/relationships/chart" Target="../charts/chart2.xml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1.emf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BFE29B-C053-6E02-2FA1-84EECB74D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0" y="1029673"/>
            <a:ext cx="6725194" cy="1011936"/>
          </a:xfrm>
        </p:spPr>
        <p:txBody>
          <a:bodyPr/>
          <a:lstStyle/>
          <a:p>
            <a:r>
              <a:rPr lang="en-US" sz="3600" noProof="0">
                <a:solidFill>
                  <a:srgbClr val="C00000"/>
                </a:solidFill>
                <a:sym typeface="Arial"/>
              </a:rPr>
              <a:t>How to </a:t>
            </a:r>
            <a:r>
              <a:rPr lang="en-US" sz="3600">
                <a:solidFill>
                  <a:srgbClr val="C00000"/>
                </a:solidFill>
              </a:rPr>
              <a:t>use this Presentation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6A3219-CBEB-0FC2-8DD7-0A74BB1DB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91840" y="2309587"/>
            <a:ext cx="6365966" cy="114671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/>
              <a:t>Use this internal slide deck to rally stakeholders and build internal excitement for the project.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94D73-C3ED-43E5-4F36-E0505F00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356351"/>
            <a:ext cx="558800" cy="3661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b="0" i="0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cs typeface="Arial"/>
              <a:sym typeface="Arial"/>
            </a:endParaRPr>
          </a:p>
        </p:txBody>
      </p:sp>
      <p:sp>
        <p:nvSpPr>
          <p:cNvPr id="4" name="Octagon 3">
            <a:extLst>
              <a:ext uri="{FF2B5EF4-FFF2-40B4-BE49-F238E27FC236}">
                <a16:creationId xmlns:a16="http://schemas.microsoft.com/office/drawing/2014/main" id="{D2E43335-04CA-8877-BA6E-47D2FF342416}"/>
              </a:ext>
            </a:extLst>
          </p:cNvPr>
          <p:cNvSpPr/>
          <p:nvPr/>
        </p:nvSpPr>
        <p:spPr>
          <a:xfrm>
            <a:off x="1353645" y="927379"/>
            <a:ext cx="1552773" cy="1552773"/>
          </a:xfrm>
          <a:prstGeom prst="oct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4000" b="1"/>
              <a:t>STOP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1AF95-0E3A-0E25-1F77-3D81DB829333}"/>
              </a:ext>
            </a:extLst>
          </p:cNvPr>
          <p:cNvSpPr txBox="1">
            <a:spLocks/>
          </p:cNvSpPr>
          <p:nvPr/>
        </p:nvSpPr>
        <p:spPr>
          <a:xfrm>
            <a:off x="3307080" y="4057634"/>
            <a:ext cx="5849446" cy="654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163A5A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2400">
                <a:solidFill>
                  <a:srgbClr val="C00000"/>
                </a:solidFill>
                <a:latin typeface="Corbel" panose="020B0503020204020204" pitchFamily="34" charset="0"/>
              </a:rPr>
              <a:t>Visit 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www.autobooks.co/Q2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Corbel" panose="020B0503020204020204" pitchFamily="34" charset="0"/>
              </a:rPr>
              <a:t>to learn more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AD1DB9-EBDB-3F26-F1B1-98F6FDCC948E}"/>
              </a:ext>
            </a:extLst>
          </p:cNvPr>
          <p:cNvSpPr txBox="1">
            <a:spLocks/>
          </p:cNvSpPr>
          <p:nvPr/>
        </p:nvSpPr>
        <p:spPr>
          <a:xfrm>
            <a:off x="3307080" y="4927847"/>
            <a:ext cx="6455706" cy="520142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>
                <a:solidFill>
                  <a:srgbClr val="C00000"/>
                </a:solidFill>
                <a:latin typeface="+mn-lt"/>
                <a:ea typeface="+mj-lt"/>
                <a:cs typeface="+mj-lt"/>
              </a:rPr>
              <a:t>Questions? </a:t>
            </a:r>
            <a:r>
              <a:rPr lang="en-US" b="0">
                <a:solidFill>
                  <a:schemeClr val="bg2">
                    <a:lumMod val="10000"/>
                  </a:schemeClr>
                </a:solidFill>
                <a:latin typeface="+mn-lt"/>
                <a:ea typeface="+mj-lt"/>
                <a:cs typeface="+mj-lt"/>
              </a:rPr>
              <a:t>Email: </a:t>
            </a:r>
            <a:r>
              <a:rPr lang="en-US" b="0" err="1">
                <a:solidFill>
                  <a:schemeClr val="bg2">
                    <a:lumMod val="10000"/>
                  </a:schemeClr>
                </a:solidFill>
                <a:latin typeface="+mn-lt"/>
                <a:ea typeface="+mj-lt"/>
                <a:cs typeface="+mj-lt"/>
              </a:rPr>
              <a:t>FIGrowth@autobooks.co</a:t>
            </a:r>
            <a:endParaRPr lang="en-US" b="0">
              <a:solidFill>
                <a:schemeClr val="bg2">
                  <a:lumMod val="10000"/>
                </a:schemeClr>
              </a:solidFill>
              <a:latin typeface="+mn-lt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419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9DDA7C-0FF4-3D2B-34D9-465A9742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727" y="1867034"/>
            <a:ext cx="7418546" cy="3123932"/>
          </a:xfrm>
        </p:spPr>
        <p:txBody>
          <a:bodyPr/>
          <a:lstStyle/>
          <a:p>
            <a:r>
              <a:rPr lang="en-US"/>
              <a:t> </a:t>
            </a:r>
            <a:r>
              <a:rPr lang="en-US" sz="4800"/>
              <a:t>Meet the </a:t>
            </a:r>
            <a:br>
              <a:rPr lang="en-US" sz="4800"/>
            </a:br>
            <a:r>
              <a:rPr lang="en-US" sz="4800" b="1"/>
              <a:t>Digital Payment Needs </a:t>
            </a:r>
            <a:r>
              <a:rPr lang="en-US" sz="4800"/>
              <a:t>of </a:t>
            </a:r>
            <a:r>
              <a:rPr lang="en-US" sz="4800">
                <a:latin typeface="+mj-lt"/>
              </a:rPr>
              <a:t>Businesses </a:t>
            </a: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and Non-profits</a:t>
            </a:r>
          </a:p>
        </p:txBody>
      </p:sp>
    </p:spTree>
    <p:extLst>
      <p:ext uri="{BB962C8B-B14F-4D97-AF65-F5344CB8AC3E}">
        <p14:creationId xmlns:p14="http://schemas.microsoft.com/office/powerpoint/2010/main" val="33085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1798-3679-6926-04BA-47CEFAC670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568325"/>
            <a:ext cx="10972800" cy="1012825"/>
          </a:xfrm>
        </p:spPr>
        <p:txBody>
          <a:bodyPr anchor="ctr"/>
          <a:lstStyle/>
          <a:p>
            <a:pPr algn="ctr"/>
            <a:r>
              <a:rPr lang="en-US" sz="2667" spc="400">
                <a:solidFill>
                  <a:srgbClr val="000000"/>
                </a:solidFill>
              </a:rPr>
              <a:t>AUTOBOOKS FEATURES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4885D9F-91D5-6E11-D84A-7E5D43DEE594}"/>
              </a:ext>
            </a:extLst>
          </p:cNvPr>
          <p:cNvGraphicFramePr>
            <a:graphicFrameLocks noGrp="1"/>
          </p:cNvGraphicFramePr>
          <p:nvPr/>
        </p:nvGraphicFramePr>
        <p:xfrm>
          <a:off x="839200" y="3352468"/>
          <a:ext cx="10269760" cy="1720765"/>
        </p:xfrm>
        <a:graphic>
          <a:graphicData uri="http://schemas.openxmlformats.org/drawingml/2006/table">
            <a:tbl>
              <a:tblPr firstRow="1" bandRow="1"/>
              <a:tblGrid>
                <a:gridCol w="2567440">
                  <a:extLst>
                    <a:ext uri="{9D8B030D-6E8A-4147-A177-3AD203B41FA5}">
                      <a16:colId xmlns:a16="http://schemas.microsoft.com/office/drawing/2014/main" val="3340734319"/>
                    </a:ext>
                  </a:extLst>
                </a:gridCol>
                <a:gridCol w="2567440">
                  <a:extLst>
                    <a:ext uri="{9D8B030D-6E8A-4147-A177-3AD203B41FA5}">
                      <a16:colId xmlns:a16="http://schemas.microsoft.com/office/drawing/2014/main" val="3541665960"/>
                    </a:ext>
                  </a:extLst>
                </a:gridCol>
                <a:gridCol w="2567440">
                  <a:extLst>
                    <a:ext uri="{9D8B030D-6E8A-4147-A177-3AD203B41FA5}">
                      <a16:colId xmlns:a16="http://schemas.microsoft.com/office/drawing/2014/main" val="3883023660"/>
                    </a:ext>
                  </a:extLst>
                </a:gridCol>
                <a:gridCol w="2567440">
                  <a:extLst>
                    <a:ext uri="{9D8B030D-6E8A-4147-A177-3AD203B41FA5}">
                      <a16:colId xmlns:a16="http://schemas.microsoft.com/office/drawing/2014/main" val="1090586615"/>
                    </a:ext>
                  </a:extLst>
                </a:gridCol>
              </a:tblGrid>
              <a:tr h="172076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+mn-lt"/>
                        </a:rPr>
                        <a:t>Accept digital payments, including all cards.</a:t>
                      </a:r>
                    </a:p>
                  </a:txBody>
                  <a:tcPr marL="243840" marR="243840" marT="60960" marB="6096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+mn-lt"/>
                        </a:rPr>
                        <a:t>Send professional invoices with the ability to customize them.</a:t>
                      </a:r>
                    </a:p>
                  </a:txBody>
                  <a:tcPr marL="243840" marR="243840" marT="60960" marB="6096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+mn-lt"/>
                        </a:rPr>
                        <a:t>Get paid directly into their account, where they can access funds easily.</a:t>
                      </a:r>
                    </a:p>
                  </a:txBody>
                  <a:tcPr marL="243840" marR="243840" marT="60960" marB="6096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+mn-lt"/>
                        </a:rPr>
                        <a:t>Manage cash flow, automate reporting and bookkeeping, and more</a:t>
                      </a:r>
                    </a:p>
                  </a:txBody>
                  <a:tcPr marL="243840" marR="243840" marT="60960" marB="6096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774624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3609C843-A5BC-66F9-DD2F-35B2A5492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85209" y="1857145"/>
            <a:ext cx="1219200" cy="1219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905F4E-C2A0-A0E5-9F85-AF36A08DB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03501" y="1857145"/>
            <a:ext cx="1219200" cy="12192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21CA29-020E-6A6A-D234-85347B767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58539" y="1837319"/>
            <a:ext cx="1219200" cy="12192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C4006BD-E8EA-B370-2713-6162BC83D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76831" y="1857145"/>
            <a:ext cx="1219200" cy="1219200"/>
          </a:xfrm>
          <a:prstGeom prst="rect">
            <a:avLst/>
          </a:prstGeom>
        </p:spPr>
      </p:pic>
      <p:sp>
        <p:nvSpPr>
          <p:cNvPr id="4" name="TextBox 3">
            <a:hlinkClick r:id="rId10"/>
            <a:extLst>
              <a:ext uri="{FF2B5EF4-FFF2-40B4-BE49-F238E27FC236}">
                <a16:creationId xmlns:a16="http://schemas.microsoft.com/office/drawing/2014/main" id="{3F938900-E73F-4C19-5DAA-061BA4DC8A5E}"/>
              </a:ext>
            </a:extLst>
          </p:cNvPr>
          <p:cNvSpPr txBox="1"/>
          <p:nvPr/>
        </p:nvSpPr>
        <p:spPr>
          <a:xfrm>
            <a:off x="4694219" y="5591922"/>
            <a:ext cx="2803562" cy="63097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tIns="0" bIns="3657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</a:t>
            </a: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04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09600" y="6356351"/>
            <a:ext cx="558800" cy="3661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6FFD-4315-8F6D-D026-934638BAB57F}"/>
              </a:ext>
            </a:extLst>
          </p:cNvPr>
          <p:cNvSpPr txBox="1"/>
          <p:nvPr/>
        </p:nvSpPr>
        <p:spPr>
          <a:xfrm>
            <a:off x="784095" y="778460"/>
            <a:ext cx="7849542" cy="846386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Send a line-item digital invoice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D884E-B78A-C92B-BB89-71DBDB68951E}"/>
              </a:ext>
            </a:extLst>
          </p:cNvPr>
          <p:cNvSpPr txBox="1"/>
          <p:nvPr/>
        </p:nvSpPr>
        <p:spPr>
          <a:xfrm>
            <a:off x="784097" y="1735839"/>
            <a:ext cx="3670946" cy="846386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to a customer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6A137-2DB0-6BE1-629F-0CEC29CA0E5A}"/>
              </a:ext>
            </a:extLst>
          </p:cNvPr>
          <p:cNvSpPr txBox="1"/>
          <p:nvPr/>
        </p:nvSpPr>
        <p:spPr>
          <a:xfrm>
            <a:off x="5114072" y="3771693"/>
            <a:ext cx="3269372" cy="2767749"/>
          </a:xfrm>
          <a:prstGeom prst="roundRect">
            <a:avLst>
              <a:gd name="adj" fmla="val 3688"/>
            </a:avLst>
          </a:prstGeom>
          <a:solidFill>
            <a:schemeClr val="tx2">
              <a:alpha val="76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Trades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Professional services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Storage facilities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HOAs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and more…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51B28-B244-7A51-6491-6DAF5D63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169" y="2909063"/>
            <a:ext cx="3142316" cy="3334163"/>
          </a:xfrm>
          <a:prstGeom prst="rect">
            <a:avLst/>
          </a:prstGeom>
          <a:effectLst>
            <a:outerShdw blurRad="635000" dist="635000" dir="72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13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CBE34-1622-5EDE-CD7B-DBAE2E1B2172}"/>
              </a:ext>
            </a:extLst>
          </p:cNvPr>
          <p:cNvSpPr txBox="1"/>
          <p:nvPr/>
        </p:nvSpPr>
        <p:spPr>
          <a:xfrm>
            <a:off x="7114903" y="926399"/>
            <a:ext cx="4372026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Get paid through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9396A-6DD7-212C-2063-06F37B2FFD6A}"/>
              </a:ext>
            </a:extLst>
          </p:cNvPr>
          <p:cNvSpPr txBox="1"/>
          <p:nvPr/>
        </p:nvSpPr>
        <p:spPr>
          <a:xfrm>
            <a:off x="8727755" y="1936993"/>
            <a:ext cx="2759177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 QR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2BD7C-2D49-5EFD-1A62-DC0129249295}"/>
              </a:ext>
            </a:extLst>
          </p:cNvPr>
          <p:cNvSpPr txBox="1"/>
          <p:nvPr/>
        </p:nvSpPr>
        <p:spPr>
          <a:xfrm>
            <a:off x="8359140" y="3192069"/>
            <a:ext cx="2450745" cy="2297155"/>
          </a:xfrm>
          <a:prstGeom prst="roundRect">
            <a:avLst>
              <a:gd name="adj" fmla="val 3688"/>
            </a:avLst>
          </a:prstGeom>
          <a:solidFill>
            <a:schemeClr val="tx2">
              <a:alpha val="90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Retail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Nonprofits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Events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and more…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B850EC-5AA2-B1CE-385E-04CF14F802F4}"/>
              </a:ext>
            </a:extLst>
          </p:cNvPr>
          <p:cNvGrpSpPr/>
          <p:nvPr/>
        </p:nvGrpSpPr>
        <p:grpSpPr>
          <a:xfrm>
            <a:off x="705242" y="1889596"/>
            <a:ext cx="3127623" cy="3739537"/>
            <a:chOff x="457200" y="2215367"/>
            <a:chExt cx="2035628" cy="243389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11C46685-949A-A6BA-2C30-54673FC5B916}"/>
                </a:ext>
              </a:extLst>
            </p:cNvPr>
            <p:cNvSpPr/>
            <p:nvPr/>
          </p:nvSpPr>
          <p:spPr>
            <a:xfrm>
              <a:off x="457200" y="2215367"/>
              <a:ext cx="2035628" cy="2433895"/>
            </a:xfrm>
            <a:prstGeom prst="roundRect">
              <a:avLst>
                <a:gd name="adj" fmla="val 81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dist="635000" dir="7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B51B28-B244-7A51-6491-6DAF5D632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544"/>
            <a:stretch/>
          </p:blipFill>
          <p:spPr>
            <a:xfrm>
              <a:off x="630794" y="2441285"/>
              <a:ext cx="1688439" cy="1710007"/>
            </a:xfrm>
            <a:prstGeom prst="rect">
              <a:avLst/>
            </a:prstGeom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EE230-1BE1-37A4-286D-161486DF2250}"/>
                </a:ext>
              </a:extLst>
            </p:cNvPr>
            <p:cNvSpPr txBox="1"/>
            <p:nvPr/>
          </p:nvSpPr>
          <p:spPr>
            <a:xfrm>
              <a:off x="897746" y="4059736"/>
              <a:ext cx="896422" cy="207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67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cs typeface="Arial" panose="020B0604020202020204" pitchFamily="34" charset="0"/>
                  <a:sym typeface="Arial"/>
                </a:rPr>
                <a:t>Jenny’s Jewelry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87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6FFD-4315-8F6D-D026-934638BAB57F}"/>
              </a:ext>
            </a:extLst>
          </p:cNvPr>
          <p:cNvSpPr txBox="1"/>
          <p:nvPr/>
        </p:nvSpPr>
        <p:spPr>
          <a:xfrm>
            <a:off x="4423143" y="1023312"/>
            <a:ext cx="6834471" cy="846386"/>
          </a:xfrm>
          <a:prstGeom prst="rect">
            <a:avLst/>
          </a:prstGeom>
          <a:solidFill>
            <a:schemeClr val="bg1"/>
          </a:solidFill>
          <a:effectLst>
            <a:outerShdw blurRad="635000" dist="381000" dir="27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Text a secure payment link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FD66F5-7067-90D1-99BF-5614E8E05C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25118" y="2369523"/>
            <a:ext cx="4314860" cy="3581335"/>
          </a:xfrm>
          <a:prstGeom prst="rect">
            <a:avLst/>
          </a:prstGeom>
          <a:effectLst>
            <a:outerShdw blurRad="635000" dist="635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DC890D-823C-5C60-9CC8-FC5F5706DC66}"/>
              </a:ext>
            </a:extLst>
          </p:cNvPr>
          <p:cNvSpPr txBox="1"/>
          <p:nvPr/>
        </p:nvSpPr>
        <p:spPr>
          <a:xfrm>
            <a:off x="4100359" y="2842289"/>
            <a:ext cx="2839071" cy="2297155"/>
          </a:xfrm>
          <a:prstGeom prst="roundRect">
            <a:avLst>
              <a:gd name="adj" fmla="val 3688"/>
            </a:avLst>
          </a:prstGeom>
          <a:solidFill>
            <a:schemeClr val="tx2">
              <a:alpha val="90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Trades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Gig workers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Personal services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and more… </a:t>
            </a:r>
          </a:p>
        </p:txBody>
      </p:sp>
    </p:spTree>
    <p:extLst>
      <p:ext uri="{BB962C8B-B14F-4D97-AF65-F5344CB8AC3E}">
        <p14:creationId xmlns:p14="http://schemas.microsoft.com/office/powerpoint/2010/main" val="60672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6FFD-4315-8F6D-D026-934638BAB57F}"/>
              </a:ext>
            </a:extLst>
          </p:cNvPr>
          <p:cNvSpPr txBox="1"/>
          <p:nvPr/>
        </p:nvSpPr>
        <p:spPr>
          <a:xfrm>
            <a:off x="912393" y="906676"/>
            <a:ext cx="6014971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Get paid online through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2BD7C-2D49-5EFD-1A62-DC0129249295}"/>
              </a:ext>
            </a:extLst>
          </p:cNvPr>
          <p:cNvSpPr txBox="1"/>
          <p:nvPr/>
        </p:nvSpPr>
        <p:spPr>
          <a:xfrm>
            <a:off x="4490684" y="3954785"/>
            <a:ext cx="2436680" cy="2767749"/>
          </a:xfrm>
          <a:prstGeom prst="roundRect">
            <a:avLst>
              <a:gd name="adj" fmla="val 3688"/>
            </a:avLst>
          </a:prstGeom>
          <a:solidFill>
            <a:schemeClr val="tx2">
              <a:alpha val="90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eCommerce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Municipalities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Nonprofits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Churches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and more…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6C2D3-B374-689D-0C56-476843B1508A}"/>
              </a:ext>
            </a:extLst>
          </p:cNvPr>
          <p:cNvSpPr txBox="1"/>
          <p:nvPr/>
        </p:nvSpPr>
        <p:spPr>
          <a:xfrm>
            <a:off x="912394" y="1859699"/>
            <a:ext cx="5160538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secure payment link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A6ACB-7848-99DE-6E32-E17750E98D1F}"/>
              </a:ext>
            </a:extLst>
          </p:cNvPr>
          <p:cNvSpPr txBox="1"/>
          <p:nvPr/>
        </p:nvSpPr>
        <p:spPr>
          <a:xfrm>
            <a:off x="1360635" y="3251206"/>
            <a:ext cx="4468667" cy="7632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  <p:txBody>
          <a:bodyPr wrap="square" bIns="8534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cs typeface="Arial" panose="020B0604020202020204" pitchFamily="34" charset="0"/>
                <a:sym typeface="Arial"/>
              </a:rPr>
              <a:t>Click here to pay now</a:t>
            </a:r>
          </a:p>
        </p:txBody>
      </p:sp>
    </p:spTree>
    <p:extLst>
      <p:ext uri="{BB962C8B-B14F-4D97-AF65-F5344CB8AC3E}">
        <p14:creationId xmlns:p14="http://schemas.microsoft.com/office/powerpoint/2010/main" val="287218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6FFD-4315-8F6D-D026-934638BAB57F}"/>
              </a:ext>
            </a:extLst>
          </p:cNvPr>
          <p:cNvSpPr txBox="1"/>
          <p:nvPr/>
        </p:nvSpPr>
        <p:spPr>
          <a:xfrm>
            <a:off x="911742" y="1163154"/>
            <a:ext cx="8510932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Get paid in-app through Tap to Pay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2BD7C-2D49-5EFD-1A62-DC0129249295}"/>
              </a:ext>
            </a:extLst>
          </p:cNvPr>
          <p:cNvSpPr txBox="1"/>
          <p:nvPr/>
        </p:nvSpPr>
        <p:spPr>
          <a:xfrm>
            <a:off x="4014878" y="3720337"/>
            <a:ext cx="3457846" cy="2297155"/>
          </a:xfrm>
          <a:prstGeom prst="roundRect">
            <a:avLst>
              <a:gd name="adj" fmla="val 3688"/>
            </a:avLst>
          </a:prstGeom>
          <a:solidFill>
            <a:schemeClr val="tx2">
              <a:alpha val="90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Mobile retail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Art and entertainment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Trades and gig workers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and more… </a:t>
            </a:r>
          </a:p>
        </p:txBody>
      </p:sp>
      <p:pic>
        <p:nvPicPr>
          <p:cNvPr id="15" name="Picture 14" descr="A screen 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C619016-7E34-B290-96C3-ABECDE6C7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6" y="2201014"/>
            <a:ext cx="3775795" cy="6164563"/>
          </a:xfrm>
          <a:prstGeom prst="rect">
            <a:avLst/>
          </a:prstGeom>
          <a:effectLst>
            <a:outerShdw blurRad="635000" dist="635000" dir="8100000" algn="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47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D1C3-CA3D-8DAA-34CB-120C6FD7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451277"/>
            <a:ext cx="3991429" cy="1977723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  <a:latin typeface="Corbel" panose="020B0503020204020204" pitchFamily="34" charset="0"/>
              </a:rPr>
              <a:t>Visit </a:t>
            </a:r>
            <a:r>
              <a:rPr lang="en-US" sz="2800">
                <a:latin typeface="Corbel" panose="020B0503020204020204" pitchFamily="34" charset="0"/>
                <a:hlinkClick r:id="rId2"/>
              </a:rPr>
              <a:t>autobooks.co/Q2</a:t>
            </a:r>
            <a:r>
              <a:rPr lang="en-US" sz="2800">
                <a:latin typeface="Corbel" panose="020B0503020204020204" pitchFamily="34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Corbel" panose="020B0503020204020204" pitchFamily="34" charset="0"/>
              </a:rPr>
              <a:t>to learn 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5C35C-C92E-CDC3-B827-A7DC0F1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DEA9-0AFC-B549-B690-A46B9B6402E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6ADD8-0209-D852-CADF-052990BD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76" y="310662"/>
            <a:ext cx="7244756" cy="8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11A6D9-D14C-7518-30B1-4717E2623FB5}"/>
              </a:ext>
            </a:extLst>
          </p:cNvPr>
          <p:cNvSpPr txBox="1">
            <a:spLocks/>
          </p:cNvSpPr>
          <p:nvPr/>
        </p:nvSpPr>
        <p:spPr>
          <a:xfrm>
            <a:off x="889000" y="4273326"/>
            <a:ext cx="10972800" cy="935897"/>
          </a:xfrm>
          <a:prstGeom prst="rect">
            <a:avLst/>
          </a:prstGeom>
        </p:spPr>
        <p:txBody>
          <a:bodyPr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>
                <a:solidFill>
                  <a:schemeClr val="accent1"/>
                </a:solidFill>
                <a:latin typeface="+mn-lt"/>
                <a:ea typeface="+mj-lt"/>
                <a:cs typeface="+mj-lt"/>
              </a:rPr>
              <a:t>Let’s connect: </a:t>
            </a:r>
          </a:p>
          <a:p>
            <a:pPr>
              <a:lnSpc>
                <a:spcPct val="114000"/>
              </a:lnSpc>
            </a:pPr>
            <a:r>
              <a:rPr lang="en-US" b="0">
                <a:solidFill>
                  <a:schemeClr val="accent1"/>
                </a:solidFill>
                <a:latin typeface="+mn-lt"/>
                <a:ea typeface="+mj-lt"/>
                <a:cs typeface="+mj-lt"/>
              </a:rPr>
              <a:t>Email: </a:t>
            </a:r>
            <a:r>
              <a:rPr lang="en-US" b="0" err="1">
                <a:solidFill>
                  <a:srgbClr val="262527"/>
                </a:solidFill>
                <a:latin typeface="+mn-lt"/>
                <a:ea typeface="+mj-lt"/>
                <a:cs typeface="+mj-lt"/>
              </a:rPr>
              <a:t>FIGrowth@autobooks.co</a:t>
            </a:r>
            <a:endParaRPr lang="en-US" b="0">
              <a:solidFill>
                <a:srgbClr val="262527"/>
              </a:solidFill>
              <a:latin typeface="+mn-lt"/>
              <a:ea typeface="+mj-lt"/>
              <a:cs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6ABE3-FDCB-E8C3-EF72-1C4A428798DA}"/>
              </a:ext>
            </a:extLst>
          </p:cNvPr>
          <p:cNvSpPr txBox="1"/>
          <p:nvPr/>
        </p:nvSpPr>
        <p:spPr>
          <a:xfrm>
            <a:off x="945931" y="1522301"/>
            <a:ext cx="73500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67">
                <a:solidFill>
                  <a:srgbClr val="262527"/>
                </a:solidFill>
                <a:latin typeface="+mj-lt"/>
              </a:rPr>
              <a:t>Connect with Autobooks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2B8525-4331-2F44-21DA-43C19B5A5817}"/>
              </a:ext>
            </a:extLst>
          </p:cNvPr>
          <p:cNvSpPr txBox="1">
            <a:spLocks/>
          </p:cNvSpPr>
          <p:nvPr/>
        </p:nvSpPr>
        <p:spPr>
          <a:xfrm>
            <a:off x="889001" y="3019613"/>
            <a:ext cx="2803433" cy="58850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33" err="1">
                <a:solidFill>
                  <a:schemeClr val="bg2">
                    <a:lumMod val="10000"/>
                  </a:schemeClr>
                </a:solidFill>
                <a:ea typeface="+mj-lt"/>
                <a:cs typeface="+mj-lt"/>
              </a:rPr>
              <a:t>autobooks.co</a:t>
            </a:r>
            <a:r>
              <a:rPr lang="en-US" sz="2133">
                <a:solidFill>
                  <a:schemeClr val="bg2">
                    <a:lumMod val="10000"/>
                  </a:schemeClr>
                </a:solidFill>
                <a:ea typeface="+mj-lt"/>
                <a:cs typeface="+mj-lt"/>
              </a:rPr>
              <a:t>/Q2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7A9561A-C289-E477-F3AD-A7816CBF9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506592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738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506C15-6EC8-74B9-BD00-289B0F328B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0075" y="2022475"/>
            <a:ext cx="8451850" cy="25558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How</a:t>
            </a:r>
            <a:b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</a:br>
            <a: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Small Businesses</a:t>
            </a:r>
            <a:b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</a:br>
            <a: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Get Paid</a:t>
            </a:r>
            <a:endParaRPr lang="en-US" sz="360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1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E3810-C964-19A6-95B1-FAA461D8C3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+mn-lt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E4E9B-44BA-50E0-26D3-AFF836B8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87" y="1525081"/>
            <a:ext cx="2579996" cy="2737511"/>
          </a:xfrm>
          <a:prstGeom prst="rect">
            <a:avLst/>
          </a:prstGeom>
          <a:effectLst>
            <a:outerShdw blurRad="382980" dist="254000" dir="5400000" algn="tr" rotWithShape="0">
              <a:prstClr val="black">
                <a:alpha val="10205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C725E-BA53-3550-3D6E-D5098BF1CACA}"/>
              </a:ext>
            </a:extLst>
          </p:cNvPr>
          <p:cNvSpPr txBox="1"/>
          <p:nvPr/>
        </p:nvSpPr>
        <p:spPr>
          <a:xfrm>
            <a:off x="636087" y="4681463"/>
            <a:ext cx="3270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60E21"/>
                </a:solidFill>
                <a:effectLst/>
                <a:uLnTx/>
                <a:uFillTx/>
                <a:latin typeface="+mn-lt"/>
                <a:sym typeface="Arial"/>
              </a:rPr>
              <a:t>Create and send professional invoices in the same place you do your banking.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957AE-1011-6FEE-8E93-080E798FA6C3}"/>
              </a:ext>
            </a:extLst>
          </p:cNvPr>
          <p:cNvSpPr txBox="1"/>
          <p:nvPr/>
        </p:nvSpPr>
        <p:spPr>
          <a:xfrm>
            <a:off x="808684" y="596576"/>
            <a:ext cx="2925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250" normalizeH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ONLINE INVOICING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D552CD8C-B3B8-6CD7-6DA6-9F19805F2C33}"/>
              </a:ext>
            </a:extLst>
          </p:cNvPr>
          <p:cNvSpPr txBox="1"/>
          <p:nvPr/>
        </p:nvSpPr>
        <p:spPr>
          <a:xfrm>
            <a:off x="1387440" y="5782128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  <a:hlinkClick r:id="rId3"/>
              </a:rPr>
              <a:t>Learn more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</a:rPr>
              <a:t> → 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42FA13-D71D-A6DB-495E-2ABBD5A80D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88069" y="1267446"/>
            <a:ext cx="2075277" cy="3318502"/>
          </a:xfrm>
          <a:prstGeom prst="rect">
            <a:avLst/>
          </a:prstGeom>
          <a:effectLst>
            <a:outerShdw blurRad="382980" dist="254000" dir="5400000" algn="tr" rotWithShape="0">
              <a:prstClr val="black">
                <a:alpha val="10205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91601B-E3AA-689E-FC75-D5EAE360DFE4}"/>
              </a:ext>
            </a:extLst>
          </p:cNvPr>
          <p:cNvSpPr txBox="1"/>
          <p:nvPr/>
        </p:nvSpPr>
        <p:spPr>
          <a:xfrm>
            <a:off x="5349746" y="596576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250" normalizeH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PAYMENT LINK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89C1E-A1CD-7139-C5D6-31B06108EAE0}"/>
              </a:ext>
            </a:extLst>
          </p:cNvPr>
          <p:cNvSpPr txBox="1"/>
          <p:nvPr/>
        </p:nvSpPr>
        <p:spPr>
          <a:xfrm>
            <a:off x="4953020" y="4681462"/>
            <a:ext cx="3145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60E21"/>
                </a:solidFill>
                <a:effectLst/>
                <a:uLnTx/>
                <a:uFillTx/>
                <a:latin typeface="+mn-lt"/>
                <a:sym typeface="Arial"/>
              </a:rPr>
              <a:t>Accept card payments or donations, anytime. Online, in-app, or over the phone. </a:t>
            </a:r>
          </a:p>
        </p:txBody>
      </p:sp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986E0F69-1270-7244-EB9C-E01D014C98D4}"/>
              </a:ext>
            </a:extLst>
          </p:cNvPr>
          <p:cNvSpPr txBox="1"/>
          <p:nvPr/>
        </p:nvSpPr>
        <p:spPr>
          <a:xfrm>
            <a:off x="5629123" y="5782128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  <a:hlinkClick r:id="rId5"/>
              </a:rPr>
              <a:t>Learn more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</a:rPr>
              <a:t> → 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BA6CAA-7F1C-3803-2772-6632AE944089}"/>
              </a:ext>
            </a:extLst>
          </p:cNvPr>
          <p:cNvSpPr txBox="1"/>
          <p:nvPr/>
        </p:nvSpPr>
        <p:spPr>
          <a:xfrm>
            <a:off x="9282517" y="589217"/>
            <a:ext cx="2114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250" normalizeH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sym typeface="Arial"/>
              </a:rPr>
              <a:t>TAP TO PAY ON iPHONE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8EC1C0-7B79-FEEA-E325-B5E02A316D77}"/>
              </a:ext>
            </a:extLst>
          </p:cNvPr>
          <p:cNvGrpSpPr/>
          <p:nvPr/>
        </p:nvGrpSpPr>
        <p:grpSpPr>
          <a:xfrm>
            <a:off x="9638818" y="1524972"/>
            <a:ext cx="1398345" cy="2737752"/>
            <a:chOff x="6887821" y="962041"/>
            <a:chExt cx="1167607" cy="2360306"/>
          </a:xfrm>
        </p:grpSpPr>
        <p:pic>
          <p:nvPicPr>
            <p:cNvPr id="16" name="Picture 15" descr="A screen shot of a phone&#10;&#10;Description automatically generated with low confidence">
              <a:extLst>
                <a:ext uri="{FF2B5EF4-FFF2-40B4-BE49-F238E27FC236}">
                  <a16:creationId xmlns:a16="http://schemas.microsoft.com/office/drawing/2014/main" id="{7A73662A-3AAF-44FD-6DB5-EE5355BC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2004" y="1011005"/>
              <a:ext cx="1043632" cy="2257722"/>
            </a:xfrm>
            <a:prstGeom prst="rect">
              <a:avLst/>
            </a:prstGeom>
            <a:effectLst>
              <a:outerShdw blurRad="382980" dist="254000" dir="6600000" algn="tr" rotWithShape="0">
                <a:prstClr val="black">
                  <a:alpha val="10205"/>
                </a:prstClr>
              </a:outerShdw>
            </a:effectLst>
          </p:spPr>
        </p:pic>
        <p:pic>
          <p:nvPicPr>
            <p:cNvPr id="18" name="Picture 17" descr="A picture containing screenshot, smartphone, mobile phone, gadget&#10;&#10;Description automatically generated">
              <a:extLst>
                <a:ext uri="{FF2B5EF4-FFF2-40B4-BE49-F238E27FC236}">
                  <a16:creationId xmlns:a16="http://schemas.microsoft.com/office/drawing/2014/main" id="{A6054E41-CACF-CE68-D7BE-99DBD02B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7821" y="962041"/>
              <a:ext cx="1167607" cy="2360306"/>
            </a:xfrm>
            <a:prstGeom prst="rect">
              <a:avLst/>
            </a:prstGeom>
            <a:effectLst>
              <a:outerShdw blurRad="382980" dist="254000" dir="6600000" algn="tr" rotWithShape="0">
                <a:prstClr val="black">
                  <a:alpha val="10205"/>
                </a:prstClr>
              </a:outerShdw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BC7D44D-C548-45D1-873D-48143E81CC28}"/>
              </a:ext>
            </a:extLst>
          </p:cNvPr>
          <p:cNvSpPr txBox="1"/>
          <p:nvPr/>
        </p:nvSpPr>
        <p:spPr>
          <a:xfrm>
            <a:off x="9192957" y="4681463"/>
            <a:ext cx="22900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60E21"/>
                </a:solidFill>
                <a:effectLst/>
                <a:uLnTx/>
                <a:uFillTx/>
                <a:latin typeface="+mn-lt"/>
                <a:sym typeface="Arial"/>
              </a:rPr>
              <a:t>Accept contactless payments with only an iPhone.</a:t>
            </a:r>
          </a:p>
        </p:txBody>
      </p:sp>
      <p:sp>
        <p:nvSpPr>
          <p:cNvPr id="21" name="TextBox 20">
            <a:hlinkClick r:id="rId8"/>
            <a:extLst>
              <a:ext uri="{FF2B5EF4-FFF2-40B4-BE49-F238E27FC236}">
                <a16:creationId xmlns:a16="http://schemas.microsoft.com/office/drawing/2014/main" id="{83E0913C-E5EC-7197-73BC-F5F7DD8A4536}"/>
              </a:ext>
            </a:extLst>
          </p:cNvPr>
          <p:cNvSpPr txBox="1"/>
          <p:nvPr/>
        </p:nvSpPr>
        <p:spPr>
          <a:xfrm>
            <a:off x="9560417" y="5782128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  <a:hlinkClick r:id="rId8"/>
              </a:rPr>
              <a:t>Learn more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</a:rPr>
              <a:t> →  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956042-49F4-DAC2-CCA7-C7E255FB3CE6}"/>
              </a:ext>
            </a:extLst>
          </p:cNvPr>
          <p:cNvCxnSpPr>
            <a:cxnSpLocks/>
          </p:cNvCxnSpPr>
          <p:nvPr/>
        </p:nvCxnSpPr>
        <p:spPr>
          <a:xfrm>
            <a:off x="4503576" y="0"/>
            <a:ext cx="0" cy="6858000"/>
          </a:xfrm>
          <a:prstGeom prst="line">
            <a:avLst/>
          </a:prstGeom>
          <a:ln w="1270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D04E4E2-FABB-73A4-E47F-54726FFEB657}"/>
              </a:ext>
            </a:extLst>
          </p:cNvPr>
          <p:cNvCxnSpPr>
            <a:cxnSpLocks/>
          </p:cNvCxnSpPr>
          <p:nvPr/>
        </p:nvCxnSpPr>
        <p:spPr>
          <a:xfrm>
            <a:off x="8571723" y="0"/>
            <a:ext cx="0" cy="6858000"/>
          </a:xfrm>
          <a:prstGeom prst="line">
            <a:avLst/>
          </a:prstGeom>
          <a:ln w="1270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11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DD3EB0E-EAD4-D2AF-1404-B2F860230BF9}"/>
              </a:ext>
            </a:extLst>
          </p:cNvPr>
          <p:cNvGrpSpPr/>
          <p:nvPr/>
        </p:nvGrpSpPr>
        <p:grpSpPr>
          <a:xfrm flipH="1">
            <a:off x="946178" y="2"/>
            <a:ext cx="10299645" cy="8938641"/>
            <a:chOff x="724930" y="1"/>
            <a:chExt cx="7724733" cy="6703981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F52A8D9-4C83-A0E0-DA1F-9EBFFF1E30AC}"/>
                </a:ext>
              </a:extLst>
            </p:cNvPr>
            <p:cNvSpPr/>
            <p:nvPr/>
          </p:nvSpPr>
          <p:spPr>
            <a:xfrm rot="10800000">
              <a:off x="4602593" y="3351991"/>
              <a:ext cx="3847070" cy="3351991"/>
            </a:xfrm>
            <a:custGeom>
              <a:avLst/>
              <a:gdLst>
                <a:gd name="connsiteX0" fmla="*/ 0 w 3847070"/>
                <a:gd name="connsiteY0" fmla="*/ 0 h 3351991"/>
                <a:gd name="connsiteX1" fmla="*/ 3847070 w 3847070"/>
                <a:gd name="connsiteY1" fmla="*/ 0 h 3351991"/>
                <a:gd name="connsiteX2" fmla="*/ 3847070 w 3847070"/>
                <a:gd name="connsiteY2" fmla="*/ 3351991 h 3351991"/>
                <a:gd name="connsiteX3" fmla="*/ 1274467 w 3847070"/>
                <a:gd name="connsiteY3" fmla="*/ 3351991 h 3351991"/>
                <a:gd name="connsiteX4" fmla="*/ 0 w 3847070"/>
                <a:gd name="connsiteY4" fmla="*/ 2077524 h 3351991"/>
                <a:gd name="connsiteX0" fmla="*/ 3847070 w 3938510"/>
                <a:gd name="connsiteY0" fmla="*/ 0 h 3351991"/>
                <a:gd name="connsiteX1" fmla="*/ 3847070 w 3938510"/>
                <a:gd name="connsiteY1" fmla="*/ 3351991 h 3351991"/>
                <a:gd name="connsiteX2" fmla="*/ 1274467 w 3938510"/>
                <a:gd name="connsiteY2" fmla="*/ 3351991 h 3351991"/>
                <a:gd name="connsiteX3" fmla="*/ 0 w 3938510"/>
                <a:gd name="connsiteY3" fmla="*/ 2077524 h 3351991"/>
                <a:gd name="connsiteX4" fmla="*/ 0 w 3938510"/>
                <a:gd name="connsiteY4" fmla="*/ 0 h 3351991"/>
                <a:gd name="connsiteX5" fmla="*/ 3938510 w 3938510"/>
                <a:gd name="connsiteY5" fmla="*/ 91440 h 3351991"/>
                <a:gd name="connsiteX0" fmla="*/ 3847070 w 3847070"/>
                <a:gd name="connsiteY0" fmla="*/ 0 h 3351991"/>
                <a:gd name="connsiteX1" fmla="*/ 3847070 w 3847070"/>
                <a:gd name="connsiteY1" fmla="*/ 3351991 h 3351991"/>
                <a:gd name="connsiteX2" fmla="*/ 1274467 w 3847070"/>
                <a:gd name="connsiteY2" fmla="*/ 3351991 h 3351991"/>
                <a:gd name="connsiteX3" fmla="*/ 0 w 3847070"/>
                <a:gd name="connsiteY3" fmla="*/ 2077524 h 3351991"/>
                <a:gd name="connsiteX4" fmla="*/ 0 w 3847070"/>
                <a:gd name="connsiteY4" fmla="*/ 0 h 3351991"/>
                <a:gd name="connsiteX0" fmla="*/ 3847070 w 3847070"/>
                <a:gd name="connsiteY0" fmla="*/ 3351991 h 3351991"/>
                <a:gd name="connsiteX1" fmla="*/ 1274467 w 3847070"/>
                <a:gd name="connsiteY1" fmla="*/ 3351991 h 3351991"/>
                <a:gd name="connsiteX2" fmla="*/ 0 w 3847070"/>
                <a:gd name="connsiteY2" fmla="*/ 2077524 h 3351991"/>
                <a:gd name="connsiteX3" fmla="*/ 0 w 3847070"/>
                <a:gd name="connsiteY3" fmla="*/ 0 h 335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7070" h="3351991">
                  <a:moveTo>
                    <a:pt x="3847070" y="3351991"/>
                  </a:moveTo>
                  <a:lnTo>
                    <a:pt x="1274467" y="3351991"/>
                  </a:lnTo>
                  <a:cubicBezTo>
                    <a:pt x="570598" y="3351991"/>
                    <a:pt x="0" y="2781393"/>
                    <a:pt x="0" y="2077524"/>
                  </a:cubicBez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89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95B96D0-3065-E14C-C055-A2AD69E31EE0}"/>
                </a:ext>
              </a:extLst>
            </p:cNvPr>
            <p:cNvSpPr/>
            <p:nvPr/>
          </p:nvSpPr>
          <p:spPr>
            <a:xfrm>
              <a:off x="724930" y="1"/>
              <a:ext cx="3847070" cy="3351991"/>
            </a:xfrm>
            <a:custGeom>
              <a:avLst/>
              <a:gdLst>
                <a:gd name="connsiteX0" fmla="*/ 0 w 3847070"/>
                <a:gd name="connsiteY0" fmla="*/ 0 h 3351991"/>
                <a:gd name="connsiteX1" fmla="*/ 3847070 w 3847070"/>
                <a:gd name="connsiteY1" fmla="*/ 0 h 3351991"/>
                <a:gd name="connsiteX2" fmla="*/ 3847070 w 3847070"/>
                <a:gd name="connsiteY2" fmla="*/ 3351991 h 3351991"/>
                <a:gd name="connsiteX3" fmla="*/ 1274467 w 3847070"/>
                <a:gd name="connsiteY3" fmla="*/ 3351991 h 3351991"/>
                <a:gd name="connsiteX4" fmla="*/ 0 w 3847070"/>
                <a:gd name="connsiteY4" fmla="*/ 2077524 h 3351991"/>
                <a:gd name="connsiteX0" fmla="*/ 3847070 w 3938510"/>
                <a:gd name="connsiteY0" fmla="*/ 0 h 3351991"/>
                <a:gd name="connsiteX1" fmla="*/ 3847070 w 3938510"/>
                <a:gd name="connsiteY1" fmla="*/ 3351991 h 3351991"/>
                <a:gd name="connsiteX2" fmla="*/ 1274467 w 3938510"/>
                <a:gd name="connsiteY2" fmla="*/ 3351991 h 3351991"/>
                <a:gd name="connsiteX3" fmla="*/ 0 w 3938510"/>
                <a:gd name="connsiteY3" fmla="*/ 2077524 h 3351991"/>
                <a:gd name="connsiteX4" fmla="*/ 0 w 3938510"/>
                <a:gd name="connsiteY4" fmla="*/ 0 h 3351991"/>
                <a:gd name="connsiteX5" fmla="*/ 3938510 w 3938510"/>
                <a:gd name="connsiteY5" fmla="*/ 91440 h 3351991"/>
                <a:gd name="connsiteX0" fmla="*/ 3847070 w 3847070"/>
                <a:gd name="connsiteY0" fmla="*/ 0 h 3351991"/>
                <a:gd name="connsiteX1" fmla="*/ 3847070 w 3847070"/>
                <a:gd name="connsiteY1" fmla="*/ 3351991 h 3351991"/>
                <a:gd name="connsiteX2" fmla="*/ 1274467 w 3847070"/>
                <a:gd name="connsiteY2" fmla="*/ 3351991 h 3351991"/>
                <a:gd name="connsiteX3" fmla="*/ 0 w 3847070"/>
                <a:gd name="connsiteY3" fmla="*/ 2077524 h 3351991"/>
                <a:gd name="connsiteX4" fmla="*/ 0 w 3847070"/>
                <a:gd name="connsiteY4" fmla="*/ 0 h 3351991"/>
                <a:gd name="connsiteX0" fmla="*/ 3847070 w 3847070"/>
                <a:gd name="connsiteY0" fmla="*/ 3351991 h 3351991"/>
                <a:gd name="connsiteX1" fmla="*/ 1274467 w 3847070"/>
                <a:gd name="connsiteY1" fmla="*/ 3351991 h 3351991"/>
                <a:gd name="connsiteX2" fmla="*/ 0 w 3847070"/>
                <a:gd name="connsiteY2" fmla="*/ 2077524 h 3351991"/>
                <a:gd name="connsiteX3" fmla="*/ 0 w 3847070"/>
                <a:gd name="connsiteY3" fmla="*/ 0 h 335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7070" h="3351991">
                  <a:moveTo>
                    <a:pt x="3847070" y="3351991"/>
                  </a:moveTo>
                  <a:lnTo>
                    <a:pt x="1274467" y="3351991"/>
                  </a:lnTo>
                  <a:cubicBezTo>
                    <a:pt x="570598" y="3351991"/>
                    <a:pt x="0" y="2781393"/>
                    <a:pt x="0" y="2077524"/>
                  </a:cubicBez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89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E1360CD-781C-164A-832E-347419F7F5D2}"/>
              </a:ext>
            </a:extLst>
          </p:cNvPr>
          <p:cNvSpPr txBox="1"/>
          <p:nvPr/>
        </p:nvSpPr>
        <p:spPr>
          <a:xfrm>
            <a:off x="2299594" y="5432150"/>
            <a:ext cx="7592815" cy="461665"/>
          </a:xfrm>
          <a:prstGeom prst="rect">
            <a:avLst/>
          </a:prstGeom>
          <a:solidFill>
            <a:schemeClr val="tx2"/>
          </a:solidFill>
          <a:effectLst>
            <a:outerShdw blurRad="317500" dist="1905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+mn-lt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Redefining the needs of small business banking.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24C4C2-4BC9-B144-B5B1-E32E487D4D09}"/>
              </a:ext>
            </a:extLst>
          </p:cNvPr>
          <p:cNvCxnSpPr>
            <a:cxnSpLocks/>
          </p:cNvCxnSpPr>
          <p:nvPr/>
        </p:nvCxnSpPr>
        <p:spPr>
          <a:xfrm>
            <a:off x="2341403" y="5432149"/>
            <a:ext cx="0" cy="492443"/>
          </a:xfrm>
          <a:prstGeom prst="line">
            <a:avLst/>
          </a:prstGeom>
          <a:solidFill>
            <a:schemeClr val="bg1"/>
          </a:solidFill>
          <a:effectLst>
            <a:outerShdw blurRad="317500" dist="254000" dir="5400000" algn="t" rotWithShape="0">
              <a:prstClr val="black">
                <a:alpha val="30000"/>
              </a:prstClr>
            </a:outerShdw>
          </a:effectLst>
        </p:spPr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56815A9E-723F-4F43-922A-A75E9F34B097}"/>
              </a:ext>
            </a:extLst>
          </p:cNvPr>
          <p:cNvSpPr txBox="1">
            <a:spLocks/>
          </p:cNvSpPr>
          <p:nvPr/>
        </p:nvSpPr>
        <p:spPr>
          <a:xfrm>
            <a:off x="1930419" y="1272586"/>
            <a:ext cx="4185979" cy="3690241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63A5A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Aft>
                <a:spcPts val="600"/>
              </a:spcAft>
              <a:buClrTx/>
              <a:buFontTx/>
            </a:pPr>
            <a:r>
              <a:rPr lang="en-US" sz="9600">
                <a:solidFill>
                  <a:schemeClr val="accent1"/>
                </a:solidFill>
                <a:latin typeface="Corbel" panose="020B0503020204020204" pitchFamily="34" charset="0"/>
              </a:rPr>
              <a:t>33</a:t>
            </a:r>
            <a:r>
              <a:rPr lang="en-US" sz="7200">
                <a:solidFill>
                  <a:schemeClr val="accent1"/>
                </a:solidFill>
                <a:latin typeface="Corbel" panose="020B0503020204020204" pitchFamily="34" charset="0"/>
              </a:rPr>
              <a:t>.2</a:t>
            </a:r>
          </a:p>
          <a:p>
            <a:pPr algn="ctr">
              <a:lnSpc>
                <a:spcPct val="80000"/>
              </a:lnSpc>
              <a:spcAft>
                <a:spcPts val="1600"/>
              </a:spcAft>
              <a:buClrTx/>
              <a:buFontTx/>
            </a:pPr>
            <a:r>
              <a:rPr lang="en-US" sz="4800">
                <a:solidFill>
                  <a:schemeClr val="accent1"/>
                </a:solidFill>
                <a:latin typeface="+mn-lt"/>
              </a:rPr>
              <a:t>million</a:t>
            </a:r>
            <a:endParaRPr lang="en-US" b="0">
              <a:solidFill>
                <a:schemeClr val="accent1"/>
              </a:solidFill>
              <a:latin typeface="+mj-lt"/>
            </a:endParaRPr>
          </a:p>
          <a:p>
            <a:pPr algn="ctr">
              <a:spcAft>
                <a:spcPts val="3200"/>
              </a:spcAft>
              <a:buClrTx/>
              <a:buFontTx/>
            </a:pPr>
            <a:r>
              <a:rPr lang="en-US" sz="3200" b="0">
                <a:solidFill>
                  <a:schemeClr val="accent1"/>
                </a:solidFill>
                <a:latin typeface="+mj-lt"/>
              </a:rPr>
              <a:t>Small Businesses</a:t>
            </a:r>
            <a:br>
              <a:rPr lang="en-US" sz="3200" b="0">
                <a:solidFill>
                  <a:schemeClr val="accent1"/>
                </a:solidFill>
                <a:latin typeface="+mj-lt"/>
              </a:rPr>
            </a:br>
            <a:endParaRPr lang="en-US" sz="3200" b="0">
              <a:solidFill>
                <a:schemeClr val="accent1"/>
              </a:solidFill>
              <a:latin typeface="+mj-lt"/>
            </a:endParaRPr>
          </a:p>
          <a:p>
            <a:pPr algn="ctr">
              <a:lnSpc>
                <a:spcPct val="100000"/>
              </a:lnSpc>
              <a:buClrTx/>
              <a:buFontTx/>
            </a:pPr>
            <a:r>
              <a:rPr lang="en-US" sz="1400" b="0">
                <a:solidFill>
                  <a:srgbClr val="060F23"/>
                </a:solidFill>
                <a:latin typeface="+mn-lt"/>
              </a:rPr>
              <a:t>According to the SBA (2022)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9AC9F6F6-7396-8341-B4F2-EABABDBF3E65}"/>
              </a:ext>
            </a:extLst>
          </p:cNvPr>
          <p:cNvSpPr txBox="1">
            <a:spLocks/>
          </p:cNvSpPr>
          <p:nvPr/>
        </p:nvSpPr>
        <p:spPr>
          <a:xfrm>
            <a:off x="6829005" y="1272586"/>
            <a:ext cx="2775823" cy="3690241"/>
          </a:xfrm>
          <a:prstGeom prst="rect">
            <a:avLst/>
          </a:prstGeom>
        </p:spPr>
        <p:txBody>
          <a:bodyPr wrap="non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63A5A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Aft>
                <a:spcPts val="600"/>
              </a:spcAft>
              <a:buClrTx/>
              <a:buFontTx/>
            </a:pPr>
            <a:r>
              <a:rPr lang="en-US" sz="9600">
                <a:solidFill>
                  <a:schemeClr val="accent1"/>
                </a:solidFill>
                <a:latin typeface="Corbel" panose="020B0503020204020204" pitchFamily="34" charset="0"/>
              </a:rPr>
              <a:t>64</a:t>
            </a:r>
            <a:r>
              <a:rPr lang="en-US" sz="7200">
                <a:solidFill>
                  <a:schemeClr val="accent1"/>
                </a:solidFill>
                <a:latin typeface="Corbel" panose="020B0503020204020204" pitchFamily="34" charset="0"/>
              </a:rPr>
              <a:t>.6</a:t>
            </a:r>
          </a:p>
          <a:p>
            <a:pPr algn="ctr">
              <a:lnSpc>
                <a:spcPct val="80000"/>
              </a:lnSpc>
              <a:spcAft>
                <a:spcPts val="1600"/>
              </a:spcAft>
              <a:buClrTx/>
              <a:buFontTx/>
            </a:pPr>
            <a:r>
              <a:rPr lang="en-US" sz="4800">
                <a:solidFill>
                  <a:schemeClr val="accent1"/>
                </a:solidFill>
                <a:latin typeface="+mn-lt"/>
              </a:rPr>
              <a:t>million</a:t>
            </a:r>
            <a:endParaRPr lang="en-US" b="0">
              <a:solidFill>
                <a:schemeClr val="accent1"/>
              </a:solidFill>
              <a:latin typeface="+mj-lt"/>
            </a:endParaRPr>
          </a:p>
          <a:p>
            <a:pPr algn="ctr">
              <a:spcAft>
                <a:spcPts val="3200"/>
              </a:spcAft>
              <a:buClrTx/>
              <a:buFontTx/>
            </a:pPr>
            <a:r>
              <a:rPr lang="en-US" sz="3200" b="0">
                <a:solidFill>
                  <a:schemeClr val="accent1"/>
                </a:solidFill>
                <a:latin typeface="+mj-lt"/>
              </a:rPr>
              <a:t>Independent</a:t>
            </a:r>
            <a:br>
              <a:rPr lang="en-US" sz="3200" b="0">
                <a:solidFill>
                  <a:schemeClr val="accent1"/>
                </a:solidFill>
                <a:latin typeface="+mj-lt"/>
              </a:rPr>
            </a:br>
            <a:r>
              <a:rPr lang="en-US" sz="3200" b="0">
                <a:solidFill>
                  <a:schemeClr val="accent1"/>
                </a:solidFill>
                <a:latin typeface="+mj-lt"/>
              </a:rPr>
              <a:t>Workers</a:t>
            </a:r>
          </a:p>
          <a:p>
            <a:pPr algn="ctr">
              <a:lnSpc>
                <a:spcPct val="100000"/>
              </a:lnSpc>
              <a:buClrTx/>
              <a:buFontTx/>
            </a:pPr>
            <a:r>
              <a:rPr lang="en-US" sz="1400" b="0">
                <a:solidFill>
                  <a:srgbClr val="060F23"/>
                </a:solidFill>
                <a:latin typeface="+mn-lt"/>
              </a:rPr>
              <a:t>According to MBO Partners (2022)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4B46D-F070-7D4B-B041-452531F5600B}"/>
              </a:ext>
            </a:extLst>
          </p:cNvPr>
          <p:cNvSpPr txBox="1"/>
          <p:nvPr/>
        </p:nvSpPr>
        <p:spPr>
          <a:xfrm>
            <a:off x="2119943" y="3951028"/>
            <a:ext cx="3731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+mj-lt"/>
              </a:rPr>
              <a:t>81% </a:t>
            </a:r>
            <a:r>
              <a:rPr lang="en-US" sz="1800">
                <a:solidFill>
                  <a:schemeClr val="accent1"/>
                </a:solidFill>
                <a:latin typeface="+mn-lt"/>
              </a:rPr>
              <a:t>have no paid employees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9AD037-B14D-B64E-9926-7A6317BD2301}"/>
              </a:ext>
            </a:extLst>
          </p:cNvPr>
          <p:cNvCxnSpPr>
            <a:cxnSpLocks/>
          </p:cNvCxnSpPr>
          <p:nvPr/>
        </p:nvCxnSpPr>
        <p:spPr>
          <a:xfrm>
            <a:off x="3663043" y="4469321"/>
            <a:ext cx="645071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759249-1867-DD4D-9E30-61CE787A6C55}"/>
              </a:ext>
            </a:extLst>
          </p:cNvPr>
          <p:cNvCxnSpPr>
            <a:cxnSpLocks/>
          </p:cNvCxnSpPr>
          <p:nvPr/>
        </p:nvCxnSpPr>
        <p:spPr>
          <a:xfrm>
            <a:off x="7894382" y="4469321"/>
            <a:ext cx="645071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5">
            <a:extLst>
              <a:ext uri="{FF2B5EF4-FFF2-40B4-BE49-F238E27FC236}">
                <a16:creationId xmlns:a16="http://schemas.microsoft.com/office/drawing/2014/main" id="{B423317C-8291-B0BE-B691-084E80B87579}"/>
              </a:ext>
            </a:extLst>
          </p:cNvPr>
          <p:cNvSpPr txBox="1">
            <a:spLocks/>
          </p:cNvSpPr>
          <p:nvPr/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33"/>
              <a:t>Proprietary &amp; Confidential </a:t>
            </a:r>
          </a:p>
        </p:txBody>
      </p:sp>
    </p:spTree>
    <p:extLst>
      <p:ext uri="{BB962C8B-B14F-4D97-AF65-F5344CB8AC3E}">
        <p14:creationId xmlns:p14="http://schemas.microsoft.com/office/powerpoint/2010/main" val="397081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518A8B1-144F-2F43-8186-83768ADDF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90217"/>
              </p:ext>
            </p:extLst>
          </p:nvPr>
        </p:nvGraphicFramePr>
        <p:xfrm>
          <a:off x="6707388" y="3526340"/>
          <a:ext cx="1263675" cy="126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42BC36F-A8B0-EB40-A988-5539B2743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6622086"/>
              </p:ext>
            </p:extLst>
          </p:nvPr>
        </p:nvGraphicFramePr>
        <p:xfrm>
          <a:off x="6707388" y="933556"/>
          <a:ext cx="1263675" cy="126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E430D-0D0E-E943-B9C9-44276CE15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sz="1067">
                <a:solidFill>
                  <a:srgbClr val="5B6670"/>
                </a:solidFill>
                <a:latin typeface="Corbel" panose="020B0503020204020204" pitchFamily="34" charset="0"/>
              </a:rPr>
              <a:t>Source: Visa 2022 Small Business Outlook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C2B988-736F-AB41-BC2C-6C3E1554FD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0114" y="1884363"/>
            <a:ext cx="4463525" cy="3051175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667">
                <a:latin typeface="Corbel" panose="020B0503020204020204" pitchFamily="34" charset="0"/>
              </a:rPr>
              <a:t>Small businesses are turning away from accepting cash and check in person, </a:t>
            </a:r>
            <a:br>
              <a:rPr lang="en-US" sz="2667">
                <a:latin typeface="Corbel" panose="020B0503020204020204" pitchFamily="34" charset="0"/>
              </a:rPr>
            </a:br>
            <a:r>
              <a:rPr lang="en-US" sz="2667">
                <a:latin typeface="Corbel" panose="020B0503020204020204" pitchFamily="34" charset="0"/>
              </a:rPr>
              <a:t>to accepting in-app and online payments via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21E3A-9076-4E4E-BDB8-C5018C4321DE}"/>
              </a:ext>
            </a:extLst>
          </p:cNvPr>
          <p:cNvSpPr txBox="1"/>
          <p:nvPr/>
        </p:nvSpPr>
        <p:spPr>
          <a:xfrm>
            <a:off x="7354991" y="1269226"/>
            <a:ext cx="1651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7200" b="1" kern="1200">
                <a:solidFill>
                  <a:srgbClr val="008AAB"/>
                </a:solidFill>
                <a:latin typeface="Corbel" panose="020B0503020204020204" pitchFamily="34" charset="0"/>
                <a:ea typeface="+mj-ea"/>
              </a:rPr>
              <a:t>73</a:t>
            </a:r>
            <a:r>
              <a:rPr lang="en-US" sz="5333" b="1" kern="1200">
                <a:solidFill>
                  <a:srgbClr val="008AAB"/>
                </a:solidFill>
                <a:latin typeface="Corbel" panose="020B0503020204020204" pitchFamily="34" charset="0"/>
                <a:ea typeface="+mj-ea"/>
              </a:rPr>
              <a:t>%</a:t>
            </a:r>
            <a:endParaRPr lang="en-US" sz="7200" b="1" kern="1200">
              <a:solidFill>
                <a:srgbClr val="008AA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50C2D-CCD2-2442-B8DD-D8771F13832F}"/>
              </a:ext>
            </a:extLst>
          </p:cNvPr>
          <p:cNvSpPr txBox="1"/>
          <p:nvPr/>
        </p:nvSpPr>
        <p:spPr>
          <a:xfrm>
            <a:off x="7386523" y="2327885"/>
            <a:ext cx="43328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  <a:t>of small businesses (SMBs) said new forms of digital payments </a:t>
            </a:r>
            <a:b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</a:br>
            <a: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  <a:t>are fundamental to their growth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BAC6F-0DF4-4240-ACDD-81A332FC6C29}"/>
              </a:ext>
            </a:extLst>
          </p:cNvPr>
          <p:cNvSpPr txBox="1"/>
          <p:nvPr/>
        </p:nvSpPr>
        <p:spPr>
          <a:xfrm>
            <a:off x="7291927" y="3826982"/>
            <a:ext cx="171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7200" b="1" kern="1200">
                <a:solidFill>
                  <a:srgbClr val="008AAB"/>
                </a:solidFill>
                <a:latin typeface="Corbel" panose="020B0503020204020204" pitchFamily="34" charset="0"/>
                <a:ea typeface="+mj-ea"/>
              </a:rPr>
              <a:t>59</a:t>
            </a:r>
            <a:r>
              <a:rPr lang="en-US" sz="5333" b="1" kern="1200">
                <a:solidFill>
                  <a:srgbClr val="008AAB"/>
                </a:solidFill>
                <a:latin typeface="Corbel" panose="020B0503020204020204" pitchFamily="34" charset="0"/>
                <a:ea typeface="+mj-ea"/>
              </a:rPr>
              <a:t>%</a:t>
            </a:r>
            <a:endParaRPr lang="en-US" sz="7200" b="1" kern="1200">
              <a:solidFill>
                <a:srgbClr val="008AA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94180-E25D-0E45-B525-406DB3FDDC85}"/>
              </a:ext>
            </a:extLst>
          </p:cNvPr>
          <p:cNvSpPr txBox="1"/>
          <p:nvPr/>
        </p:nvSpPr>
        <p:spPr>
          <a:xfrm>
            <a:off x="7386523" y="4885640"/>
            <a:ext cx="43328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  <a:t>plan to shift to using only digital payments within the next two years, or are already cashless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AA7F125-BAD6-4128-CAAE-987DE18EC2AC}"/>
              </a:ext>
            </a:extLst>
          </p:cNvPr>
          <p:cNvSpPr/>
          <p:nvPr/>
        </p:nvSpPr>
        <p:spPr>
          <a:xfrm rot="10800000" flipH="1" flipV="1">
            <a:off x="946179" y="1"/>
            <a:ext cx="1665643" cy="5444359"/>
          </a:xfrm>
          <a:custGeom>
            <a:avLst/>
            <a:gdLst>
              <a:gd name="connsiteX0" fmla="*/ 0 w 3847070"/>
              <a:gd name="connsiteY0" fmla="*/ 0 h 3351991"/>
              <a:gd name="connsiteX1" fmla="*/ 3847070 w 3847070"/>
              <a:gd name="connsiteY1" fmla="*/ 0 h 3351991"/>
              <a:gd name="connsiteX2" fmla="*/ 3847070 w 3847070"/>
              <a:gd name="connsiteY2" fmla="*/ 3351991 h 3351991"/>
              <a:gd name="connsiteX3" fmla="*/ 1274467 w 3847070"/>
              <a:gd name="connsiteY3" fmla="*/ 3351991 h 3351991"/>
              <a:gd name="connsiteX4" fmla="*/ 0 w 3847070"/>
              <a:gd name="connsiteY4" fmla="*/ 2077524 h 3351991"/>
              <a:gd name="connsiteX0" fmla="*/ 3847070 w 3938510"/>
              <a:gd name="connsiteY0" fmla="*/ 0 h 3351991"/>
              <a:gd name="connsiteX1" fmla="*/ 3847070 w 3938510"/>
              <a:gd name="connsiteY1" fmla="*/ 3351991 h 3351991"/>
              <a:gd name="connsiteX2" fmla="*/ 1274467 w 3938510"/>
              <a:gd name="connsiteY2" fmla="*/ 3351991 h 3351991"/>
              <a:gd name="connsiteX3" fmla="*/ 0 w 3938510"/>
              <a:gd name="connsiteY3" fmla="*/ 2077524 h 3351991"/>
              <a:gd name="connsiteX4" fmla="*/ 0 w 3938510"/>
              <a:gd name="connsiteY4" fmla="*/ 0 h 3351991"/>
              <a:gd name="connsiteX5" fmla="*/ 3938510 w 3938510"/>
              <a:gd name="connsiteY5" fmla="*/ 91440 h 3351991"/>
              <a:gd name="connsiteX0" fmla="*/ 3847070 w 3847070"/>
              <a:gd name="connsiteY0" fmla="*/ 0 h 3351991"/>
              <a:gd name="connsiteX1" fmla="*/ 3847070 w 3847070"/>
              <a:gd name="connsiteY1" fmla="*/ 3351991 h 3351991"/>
              <a:gd name="connsiteX2" fmla="*/ 1274467 w 3847070"/>
              <a:gd name="connsiteY2" fmla="*/ 3351991 h 3351991"/>
              <a:gd name="connsiteX3" fmla="*/ 0 w 3847070"/>
              <a:gd name="connsiteY3" fmla="*/ 2077524 h 3351991"/>
              <a:gd name="connsiteX4" fmla="*/ 0 w 3847070"/>
              <a:gd name="connsiteY4" fmla="*/ 0 h 3351991"/>
              <a:gd name="connsiteX0" fmla="*/ 3847070 w 3847070"/>
              <a:gd name="connsiteY0" fmla="*/ 3351991 h 3351991"/>
              <a:gd name="connsiteX1" fmla="*/ 1274467 w 3847070"/>
              <a:gd name="connsiteY1" fmla="*/ 3351991 h 3351991"/>
              <a:gd name="connsiteX2" fmla="*/ 0 w 3847070"/>
              <a:gd name="connsiteY2" fmla="*/ 2077524 h 3351991"/>
              <a:gd name="connsiteX3" fmla="*/ 0 w 3847070"/>
              <a:gd name="connsiteY3" fmla="*/ 0 h 3351991"/>
              <a:gd name="connsiteX0" fmla="*/ 3847070 w 3847070"/>
              <a:gd name="connsiteY0" fmla="*/ 4258154 h 4258154"/>
              <a:gd name="connsiteX1" fmla="*/ 1274467 w 3847070"/>
              <a:gd name="connsiteY1" fmla="*/ 4258154 h 4258154"/>
              <a:gd name="connsiteX2" fmla="*/ 0 w 3847070"/>
              <a:gd name="connsiteY2" fmla="*/ 2983687 h 4258154"/>
              <a:gd name="connsiteX3" fmla="*/ 0 w 3847070"/>
              <a:gd name="connsiteY3" fmla="*/ 0 h 4258154"/>
              <a:gd name="connsiteX0" fmla="*/ 3847070 w 3847070"/>
              <a:gd name="connsiteY0" fmla="*/ 4258154 h 4258859"/>
              <a:gd name="connsiteX1" fmla="*/ 1302952 w 3847070"/>
              <a:gd name="connsiteY1" fmla="*/ 4258859 h 4258859"/>
              <a:gd name="connsiteX2" fmla="*/ 1274467 w 3847070"/>
              <a:gd name="connsiteY2" fmla="*/ 4258154 h 4258859"/>
              <a:gd name="connsiteX3" fmla="*/ 0 w 3847070"/>
              <a:gd name="connsiteY3" fmla="*/ 2983687 h 4258859"/>
              <a:gd name="connsiteX4" fmla="*/ 0 w 3847070"/>
              <a:gd name="connsiteY4" fmla="*/ 0 h 4258859"/>
              <a:gd name="connsiteX0" fmla="*/ 1302952 w 1302952"/>
              <a:gd name="connsiteY0" fmla="*/ 4258859 h 4258859"/>
              <a:gd name="connsiteX1" fmla="*/ 1274467 w 1302952"/>
              <a:gd name="connsiteY1" fmla="*/ 4258154 h 4258859"/>
              <a:gd name="connsiteX2" fmla="*/ 0 w 1302952"/>
              <a:gd name="connsiteY2" fmla="*/ 2983687 h 4258859"/>
              <a:gd name="connsiteX3" fmla="*/ 0 w 1302952"/>
              <a:gd name="connsiteY3" fmla="*/ 0 h 425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52" h="4258859">
                <a:moveTo>
                  <a:pt x="1302952" y="4258859"/>
                </a:moveTo>
                <a:lnTo>
                  <a:pt x="1274467" y="4258154"/>
                </a:lnTo>
                <a:cubicBezTo>
                  <a:pt x="570598" y="4258154"/>
                  <a:pt x="0" y="3687556"/>
                  <a:pt x="0" y="2983687"/>
                </a:cubicBez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0CD618-0989-1752-32B8-BED5D7B99A6F}"/>
              </a:ext>
            </a:extLst>
          </p:cNvPr>
          <p:cNvCxnSpPr>
            <a:cxnSpLocks/>
          </p:cNvCxnSpPr>
          <p:nvPr/>
        </p:nvCxnSpPr>
        <p:spPr>
          <a:xfrm rot="5400000">
            <a:off x="623642" y="2535085"/>
            <a:ext cx="645071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DC7A5CC0-971B-8E92-607E-B8D7FC4E2E30}"/>
              </a:ext>
            </a:extLst>
          </p:cNvPr>
          <p:cNvSpPr/>
          <p:nvPr/>
        </p:nvSpPr>
        <p:spPr>
          <a:xfrm flipH="1" flipV="1">
            <a:off x="2639748" y="5443458"/>
            <a:ext cx="3466760" cy="3837204"/>
          </a:xfrm>
          <a:custGeom>
            <a:avLst/>
            <a:gdLst>
              <a:gd name="connsiteX0" fmla="*/ 0 w 3847070"/>
              <a:gd name="connsiteY0" fmla="*/ 0 h 3351991"/>
              <a:gd name="connsiteX1" fmla="*/ 3847070 w 3847070"/>
              <a:gd name="connsiteY1" fmla="*/ 0 h 3351991"/>
              <a:gd name="connsiteX2" fmla="*/ 3847070 w 3847070"/>
              <a:gd name="connsiteY2" fmla="*/ 3351991 h 3351991"/>
              <a:gd name="connsiteX3" fmla="*/ 1274467 w 3847070"/>
              <a:gd name="connsiteY3" fmla="*/ 3351991 h 3351991"/>
              <a:gd name="connsiteX4" fmla="*/ 0 w 3847070"/>
              <a:gd name="connsiteY4" fmla="*/ 2077524 h 3351991"/>
              <a:gd name="connsiteX0" fmla="*/ 3847070 w 3938510"/>
              <a:gd name="connsiteY0" fmla="*/ 0 h 3351991"/>
              <a:gd name="connsiteX1" fmla="*/ 3847070 w 3938510"/>
              <a:gd name="connsiteY1" fmla="*/ 3351991 h 3351991"/>
              <a:gd name="connsiteX2" fmla="*/ 1274467 w 3938510"/>
              <a:gd name="connsiteY2" fmla="*/ 3351991 h 3351991"/>
              <a:gd name="connsiteX3" fmla="*/ 0 w 3938510"/>
              <a:gd name="connsiteY3" fmla="*/ 2077524 h 3351991"/>
              <a:gd name="connsiteX4" fmla="*/ 0 w 3938510"/>
              <a:gd name="connsiteY4" fmla="*/ 0 h 3351991"/>
              <a:gd name="connsiteX5" fmla="*/ 3938510 w 3938510"/>
              <a:gd name="connsiteY5" fmla="*/ 91440 h 3351991"/>
              <a:gd name="connsiteX0" fmla="*/ 3847070 w 3847070"/>
              <a:gd name="connsiteY0" fmla="*/ 0 h 3351991"/>
              <a:gd name="connsiteX1" fmla="*/ 3847070 w 3847070"/>
              <a:gd name="connsiteY1" fmla="*/ 3351991 h 3351991"/>
              <a:gd name="connsiteX2" fmla="*/ 1274467 w 3847070"/>
              <a:gd name="connsiteY2" fmla="*/ 3351991 h 3351991"/>
              <a:gd name="connsiteX3" fmla="*/ 0 w 3847070"/>
              <a:gd name="connsiteY3" fmla="*/ 2077524 h 3351991"/>
              <a:gd name="connsiteX4" fmla="*/ 0 w 3847070"/>
              <a:gd name="connsiteY4" fmla="*/ 0 h 3351991"/>
              <a:gd name="connsiteX0" fmla="*/ 3847070 w 3847070"/>
              <a:gd name="connsiteY0" fmla="*/ 3351991 h 3351991"/>
              <a:gd name="connsiteX1" fmla="*/ 1274467 w 3847070"/>
              <a:gd name="connsiteY1" fmla="*/ 3351991 h 3351991"/>
              <a:gd name="connsiteX2" fmla="*/ 0 w 3847070"/>
              <a:gd name="connsiteY2" fmla="*/ 2077524 h 3351991"/>
              <a:gd name="connsiteX3" fmla="*/ 0 w 3847070"/>
              <a:gd name="connsiteY3" fmla="*/ 0 h 3351991"/>
              <a:gd name="connsiteX0" fmla="*/ 3847070 w 3847070"/>
              <a:gd name="connsiteY0" fmla="*/ 4258154 h 4258154"/>
              <a:gd name="connsiteX1" fmla="*/ 1274467 w 3847070"/>
              <a:gd name="connsiteY1" fmla="*/ 4258154 h 4258154"/>
              <a:gd name="connsiteX2" fmla="*/ 0 w 3847070"/>
              <a:gd name="connsiteY2" fmla="*/ 2983687 h 4258154"/>
              <a:gd name="connsiteX3" fmla="*/ 0 w 3847070"/>
              <a:gd name="connsiteY3" fmla="*/ 0 h 42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7070" h="4258154">
                <a:moveTo>
                  <a:pt x="3847070" y="4258154"/>
                </a:moveTo>
                <a:lnTo>
                  <a:pt x="1274467" y="4258154"/>
                </a:lnTo>
                <a:cubicBezTo>
                  <a:pt x="570598" y="4258154"/>
                  <a:pt x="0" y="3687556"/>
                  <a:pt x="0" y="2983687"/>
                </a:cubicBez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FD76F-BF59-7953-7C4F-419339136C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602" r="50000" b="8450"/>
          <a:stretch>
            <a:fillRect/>
          </a:stretch>
        </p:blipFill>
        <p:spPr>
          <a:xfrm>
            <a:off x="12648527" y="0"/>
            <a:ext cx="2980267" cy="6858000"/>
          </a:xfrm>
          <a:custGeom>
            <a:avLst/>
            <a:gdLst>
              <a:gd name="connsiteX0" fmla="*/ 0 w 2235200"/>
              <a:gd name="connsiteY0" fmla="*/ 0 h 5143500"/>
              <a:gd name="connsiteX1" fmla="*/ 2235200 w 2235200"/>
              <a:gd name="connsiteY1" fmla="*/ 0 h 5143500"/>
              <a:gd name="connsiteX2" fmla="*/ 2235200 w 2235200"/>
              <a:gd name="connsiteY2" fmla="*/ 5143500 h 5143500"/>
              <a:gd name="connsiteX3" fmla="*/ 0 w 22352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5200" h="5143500">
                <a:moveTo>
                  <a:pt x="0" y="0"/>
                </a:moveTo>
                <a:lnTo>
                  <a:pt x="2235200" y="0"/>
                </a:lnTo>
                <a:lnTo>
                  <a:pt x="22352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0E4F44-AE4F-5400-BC91-91534AC4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4435" y="3971889"/>
            <a:ext cx="941291" cy="94129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AF6639A-EFA5-9E15-086C-C321F3890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1567" y="1369208"/>
            <a:ext cx="975360" cy="975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FE4CA4-67FF-B810-A40B-B01094F04C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55690" y="374716"/>
            <a:ext cx="1472937" cy="14729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E84CCE-8D8D-962C-A277-4C6DAFEA9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15" y="1143785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28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6" grpId="0">
        <p:bldAsOne/>
      </p:bldGraphic>
      <p:bldP spid="7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F4A873-1108-E24F-9CFF-BE219B50FF6A}"/>
              </a:ext>
            </a:extLst>
          </p:cNvPr>
          <p:cNvSpPr txBox="1"/>
          <p:nvPr/>
        </p:nvSpPr>
        <p:spPr>
          <a:xfrm>
            <a:off x="3217784" y="330749"/>
            <a:ext cx="5756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800">
                <a:solidFill>
                  <a:srgbClr val="003A5D"/>
                </a:solidFill>
                <a:latin typeface="+mj-lt"/>
              </a:rPr>
              <a:t>Third-party app providers are targeting banks’ revenues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81821-6B47-1848-A0B9-DB2CA9FE4226}"/>
              </a:ext>
            </a:extLst>
          </p:cNvPr>
          <p:cNvSpPr/>
          <p:nvPr/>
        </p:nvSpPr>
        <p:spPr>
          <a:xfrm>
            <a:off x="5370524" y="4748552"/>
            <a:ext cx="1757760" cy="105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1467" spc="400">
                <a:solidFill>
                  <a:srgbClr val="008AAB"/>
                </a:solidFill>
                <a:latin typeface="Corbel" panose="020B0503020204020204" pitchFamily="34" charset="0"/>
              </a:rPr>
              <a:t>NEARLY</a:t>
            </a:r>
            <a:endParaRPr lang="en-US" sz="3200" spc="400">
              <a:solidFill>
                <a:srgbClr val="008AAB"/>
              </a:solidFill>
              <a:latin typeface="Corbel" panose="020B0503020204020204" pitchFamily="34" charset="0"/>
            </a:endParaRPr>
          </a:p>
          <a:p>
            <a:pPr defTabSz="1219170">
              <a:lnSpc>
                <a:spcPct val="85000"/>
              </a:lnSpc>
              <a:defRPr/>
            </a:pPr>
            <a:r>
              <a:rPr lang="en-US" sz="5867" b="1">
                <a:solidFill>
                  <a:srgbClr val="008AAB"/>
                </a:solidFill>
                <a:latin typeface="Corbel" panose="020B0503020204020204" pitchFamily="34" charset="0"/>
              </a:rPr>
              <a:t>80</a:t>
            </a:r>
            <a:r>
              <a:rPr lang="en-US" sz="4800" b="1">
                <a:solidFill>
                  <a:srgbClr val="008AAB"/>
                </a:solidFill>
                <a:latin typeface="Corbel" panose="020B0503020204020204" pitchFamily="34" charset="0"/>
              </a:rPr>
              <a:t>%</a:t>
            </a:r>
            <a:endParaRPr lang="en-US" sz="5867" b="1">
              <a:solidFill>
                <a:srgbClr val="008AAB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2FBE9-0ED1-0047-AE06-3F42F0D376D6}"/>
              </a:ext>
            </a:extLst>
          </p:cNvPr>
          <p:cNvSpPr txBox="1"/>
          <p:nvPr/>
        </p:nvSpPr>
        <p:spPr>
          <a:xfrm>
            <a:off x="4047150" y="6383298"/>
            <a:ext cx="4097703" cy="26674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algn="ctr" defTabSz="1219170">
              <a:defRPr/>
            </a:pPr>
            <a:r>
              <a:rPr lang="en-US" sz="933">
                <a:solidFill>
                  <a:srgbClr val="5B6670"/>
                </a:solidFill>
                <a:latin typeface="Corbel" panose="020B0503020204020204" pitchFamily="34" charset="0"/>
              </a:rPr>
              <a:t>Source: </a:t>
            </a:r>
            <a:r>
              <a:rPr lang="en-US" sz="933" err="1">
                <a:solidFill>
                  <a:srgbClr val="5B6670"/>
                </a:solidFill>
                <a:latin typeface="Corbel" panose="020B0503020204020204" pitchFamily="34" charset="0"/>
              </a:rPr>
              <a:t>Celent</a:t>
            </a:r>
            <a:r>
              <a:rPr lang="en-US" sz="933">
                <a:solidFill>
                  <a:srgbClr val="5B6670"/>
                </a:solidFill>
                <a:latin typeface="Corbel" panose="020B0503020204020204" pitchFamily="34" charset="0"/>
              </a:rPr>
              <a:t> analysis, Oliver Wyman revenue pools, and Square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196EE8-FA99-4D44-AD86-1C24421B39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60200"/>
              </p:ext>
            </p:extLst>
          </p:nvPr>
        </p:nvGraphicFramePr>
        <p:xfrm>
          <a:off x="6644730" y="1288260"/>
          <a:ext cx="4717429" cy="48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8A8C696-EDBD-2A4B-82F0-8C45E2876A3F}"/>
              </a:ext>
            </a:extLst>
          </p:cNvPr>
          <p:cNvSpPr/>
          <p:nvPr/>
        </p:nvSpPr>
        <p:spPr>
          <a:xfrm>
            <a:off x="5402823" y="5589932"/>
            <a:ext cx="2274190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  <a:t>of small business revenue is at risk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0ACC363-1674-0547-86E2-8F3B17756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784070"/>
              </p:ext>
            </p:extLst>
          </p:nvPr>
        </p:nvGraphicFramePr>
        <p:xfrm>
          <a:off x="806124" y="1288260"/>
          <a:ext cx="4717429" cy="48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64979368-AA88-2444-ADB6-6371802B6658}"/>
              </a:ext>
            </a:extLst>
          </p:cNvPr>
          <p:cNvSpPr/>
          <p:nvPr/>
        </p:nvSpPr>
        <p:spPr>
          <a:xfrm>
            <a:off x="2096610" y="2697715"/>
            <a:ext cx="2136460" cy="21364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51491-1121-9943-9C52-E3BBD2A4F678}"/>
              </a:ext>
            </a:extLst>
          </p:cNvPr>
          <p:cNvSpPr txBox="1"/>
          <p:nvPr/>
        </p:nvSpPr>
        <p:spPr>
          <a:xfrm>
            <a:off x="2406649" y="3294021"/>
            <a:ext cx="1516379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333" spc="400">
                <a:solidFill>
                  <a:srgbClr val="5B6670"/>
                </a:solidFill>
                <a:latin typeface="Corbel" panose="020B0503020204020204" pitchFamily="34" charset="0"/>
              </a:rPr>
              <a:t>HOW SQUARE MAKES MONEY</a:t>
            </a: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ACABEE4-1164-D548-9CCB-8D7ECC5FE667}"/>
              </a:ext>
            </a:extLst>
          </p:cNvPr>
          <p:cNvSpPr/>
          <p:nvPr/>
        </p:nvSpPr>
        <p:spPr>
          <a:xfrm rot="5400000">
            <a:off x="6763270" y="1531584"/>
            <a:ext cx="4458381" cy="4458381"/>
          </a:xfrm>
          <a:prstGeom prst="blockArc">
            <a:avLst>
              <a:gd name="adj1" fmla="val 10800000"/>
              <a:gd name="adj2" fmla="val 6244948"/>
              <a:gd name="adj3" fmla="val 264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>
              <a:solidFill>
                <a:srgbClr val="5B667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FB014C-0683-7146-BB84-989517C85380}"/>
              </a:ext>
            </a:extLst>
          </p:cNvPr>
          <p:cNvSpPr/>
          <p:nvPr/>
        </p:nvSpPr>
        <p:spPr>
          <a:xfrm>
            <a:off x="7935215" y="2697715"/>
            <a:ext cx="2136460" cy="21364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defRPr/>
            </a:pPr>
            <a:r>
              <a:rPr lang="en-US" sz="1333" spc="400">
                <a:solidFill>
                  <a:srgbClr val="003A5D"/>
                </a:solidFill>
                <a:latin typeface="Corbel" panose="020B0503020204020204" pitchFamily="34" charset="0"/>
                <a:cs typeface="Arial"/>
              </a:rPr>
              <a:t>BANKS’</a:t>
            </a:r>
          </a:p>
          <a:p>
            <a:pPr algn="ctr" defTabSz="1219170">
              <a:defRPr/>
            </a:pPr>
            <a:r>
              <a:rPr lang="en-US" sz="1333" spc="400">
                <a:solidFill>
                  <a:srgbClr val="003A5D"/>
                </a:solidFill>
                <a:latin typeface="Corbel" panose="020B0503020204020204" pitchFamily="34" charset="0"/>
                <a:cs typeface="Arial"/>
              </a:rPr>
              <a:t>REVENUES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B5C356-D677-BA48-9ED9-E9B8670867B7}"/>
              </a:ext>
            </a:extLst>
          </p:cNvPr>
          <p:cNvCxnSpPr>
            <a:cxnSpLocks/>
          </p:cNvCxnSpPr>
          <p:nvPr/>
        </p:nvCxnSpPr>
        <p:spPr>
          <a:xfrm flipH="1">
            <a:off x="6662862" y="4707467"/>
            <a:ext cx="351772" cy="182967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3C1CF6-BCBF-062A-DFC7-AD375F353E38}"/>
              </a:ext>
            </a:extLst>
          </p:cNvPr>
          <p:cNvCxnSpPr>
            <a:cxnSpLocks/>
          </p:cNvCxnSpPr>
          <p:nvPr/>
        </p:nvCxnSpPr>
        <p:spPr>
          <a:xfrm>
            <a:off x="6096000" y="1"/>
            <a:ext cx="0" cy="330748"/>
          </a:xfrm>
          <a:prstGeom prst="line">
            <a:avLst/>
          </a:prstGeom>
          <a:noFill/>
          <a:ln w="127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ABD700-2CD8-4F57-23F3-3F4F9BE905EC}"/>
              </a:ext>
            </a:extLst>
          </p:cNvPr>
          <p:cNvCxnSpPr>
            <a:cxnSpLocks/>
          </p:cNvCxnSpPr>
          <p:nvPr/>
        </p:nvCxnSpPr>
        <p:spPr>
          <a:xfrm>
            <a:off x="6096000" y="1296085"/>
            <a:ext cx="0" cy="2926080"/>
          </a:xfrm>
          <a:prstGeom prst="line">
            <a:avLst/>
          </a:prstGeom>
          <a:noFill/>
          <a:ln w="127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10397B8-E8F9-4760-CB61-FA9F8C0EF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34" y="4384176"/>
            <a:ext cx="321733" cy="2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34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2" grpId="0">
        <p:bldAsOne/>
      </p:bldGraphic>
      <p:bldP spid="24" grpId="0"/>
      <p:bldGraphic spid="26" grpId="0">
        <p:bldAsOne/>
      </p:bldGraphic>
      <p:bldP spid="3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F93FCA-C807-1945-D1D9-CC411EE2954A}"/>
              </a:ext>
            </a:extLst>
          </p:cNvPr>
          <p:cNvSpPr/>
          <p:nvPr/>
        </p:nvSpPr>
        <p:spPr>
          <a:xfrm>
            <a:off x="-189" y="0"/>
            <a:ext cx="4001328" cy="6858000"/>
          </a:xfrm>
          <a:prstGeom prst="rect">
            <a:avLst/>
          </a:prstGeom>
          <a:gradFill>
            <a:gsLst>
              <a:gs pos="82000">
                <a:srgbClr val="F7F6F4"/>
              </a:gs>
              <a:gs pos="38000">
                <a:schemeClr val="bg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15FA8A-9272-584B-A6CC-FCD4574BC5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49C3A0-C8A5-48CE-B7FE-42AF39AB9E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9" y="787401"/>
            <a:ext cx="3932767" cy="1231900"/>
          </a:xfrm>
        </p:spPr>
        <p:txBody>
          <a:bodyPr/>
          <a:lstStyle/>
          <a:p>
            <a:r>
              <a:rPr lang="en-US" sz="2667">
                <a:solidFill>
                  <a:srgbClr val="000000"/>
                </a:solidFill>
              </a:rPr>
              <a:t>Better compete against non-bank providers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191583-6C84-ED47-8476-251620CE247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20624" y="2470150"/>
            <a:ext cx="3498014" cy="3997325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  <a:t>Autobooks usage</a:t>
            </a:r>
            <a:b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</a:br>
            <a: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  <a:t>grew monthly deposits from ~$80,000 a month, to over $500,000 a month. </a:t>
            </a:r>
          </a:p>
          <a:p>
            <a:pPr marL="0" indent="0">
              <a:spcAft>
                <a:spcPts val="0"/>
              </a:spcAft>
              <a:buNone/>
            </a:pPr>
            <a:endParaRPr lang="en-US" sz="2000">
              <a:solidFill>
                <a:schemeClr val="tx2"/>
              </a:solidFill>
              <a:ea typeface="Source Sans Pro" panose="020B0503030403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  <a:t>Representing a </a:t>
            </a:r>
            <a:b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</a:br>
            <a: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  <a:t>525% increase in organic deposit growth</a:t>
            </a:r>
          </a:p>
          <a:p>
            <a:pPr marL="0" indent="0">
              <a:spcAft>
                <a:spcPts val="0"/>
              </a:spcAft>
              <a:buNone/>
            </a:pPr>
            <a:endParaRPr lang="en-US" sz="2000">
              <a:solidFill>
                <a:schemeClr val="accent1"/>
              </a:solidFill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F7093-1202-463B-86F5-DE23B8D5E15E}"/>
              </a:ext>
            </a:extLst>
          </p:cNvPr>
          <p:cNvSpPr txBox="1"/>
          <p:nvPr/>
        </p:nvSpPr>
        <p:spPr>
          <a:xfrm>
            <a:off x="6095559" y="345761"/>
            <a:ext cx="410528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4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AUTOBOOKS HELPS RECLAIM DEPOSITS &amp; FEE INCOME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974D5E5-3868-41D1-9469-268F206AF0CC}"/>
              </a:ext>
            </a:extLst>
          </p:cNvPr>
          <p:cNvGraphicFramePr/>
          <p:nvPr/>
        </p:nvGraphicFramePr>
        <p:xfrm>
          <a:off x="4688742" y="1062841"/>
          <a:ext cx="6576959" cy="4917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A28AF4BE-2EAB-4156-9437-5FD8DAB81B56}"/>
              </a:ext>
            </a:extLst>
          </p:cNvPr>
          <p:cNvSpPr txBox="1"/>
          <p:nvPr/>
        </p:nvSpPr>
        <p:spPr>
          <a:xfrm>
            <a:off x="5431129" y="5996165"/>
            <a:ext cx="657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u="none" strike="noStrike" kern="0" cap="none" spc="0" normalizeH="0" baseline="0" noProof="0">
                <a:ln>
                  <a:noFill/>
                </a:ln>
                <a:solidFill>
                  <a:srgbClr val="A2A9A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*Bank achieved 3% adoption (308 SMB enrollments) in first ~9 months.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u="none" strike="noStrike" kern="0" cap="none" spc="0" normalizeH="0" baseline="0" noProof="0">
                <a:ln>
                  <a:noFill/>
                </a:ln>
                <a:solidFill>
                  <a:srgbClr val="A2A9A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*Cohort (above) represents ~10% of SMBs (31) that utilized Non-Bank Providers + Autobooks for 12 consecutive months.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05AFC7-D1DB-9835-6B66-0A8C5D4AD21B}"/>
              </a:ext>
            </a:extLst>
          </p:cNvPr>
          <p:cNvSpPr txBox="1"/>
          <p:nvPr/>
        </p:nvSpPr>
        <p:spPr>
          <a:xfrm>
            <a:off x="4667937" y="956982"/>
            <a:ext cx="73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u="none" strike="noStrike" kern="0" cap="none" spc="0" normalizeH="0" baseline="0" noProof="0">
                <a:ln>
                  <a:noFill/>
                </a:ln>
                <a:solidFill>
                  <a:srgbClr val="A2A9AD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sym typeface="Arial"/>
              </a:rPr>
              <a:t>Monthly Deposits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61DB20-DB0A-4D03-BC84-B44B184344C9}"/>
              </a:ext>
            </a:extLst>
          </p:cNvPr>
          <p:cNvCxnSpPr>
            <a:cxnSpLocks/>
          </p:cNvCxnSpPr>
          <p:nvPr/>
        </p:nvCxnSpPr>
        <p:spPr>
          <a:xfrm>
            <a:off x="6847541" y="2580169"/>
            <a:ext cx="0" cy="2403615"/>
          </a:xfrm>
          <a:prstGeom prst="straightConnector1">
            <a:avLst/>
          </a:prstGeom>
          <a:ln w="15875">
            <a:solidFill>
              <a:schemeClr val="accent2"/>
            </a:solidFill>
            <a:tailEnd type="arrow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F21268E-AA36-437E-92F4-692A1BCCD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76179" y="1859346"/>
            <a:ext cx="1142725" cy="431951"/>
          </a:xfrm>
          <a:prstGeom prst="rect">
            <a:avLst/>
          </a:prstGeom>
        </p:spPr>
      </p:pic>
      <p:pic>
        <p:nvPicPr>
          <p:cNvPr id="25" name="Picture 6" descr="PayPal Logo, history, meaning, symbol, PNG">
            <a:extLst>
              <a:ext uri="{FF2B5EF4-FFF2-40B4-BE49-F238E27FC236}">
                <a16:creationId xmlns:a16="http://schemas.microsoft.com/office/drawing/2014/main" id="{AB45F4D2-3A10-4A3B-8D99-E8F372020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767" y="5512885"/>
            <a:ext cx="780016" cy="43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C73A99DD-5A85-4D4A-A9EE-4D995C6E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018" y="5258847"/>
            <a:ext cx="1139757" cy="3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quare | Brands of the World™ | Download vector logos and logotypes">
            <a:extLst>
              <a:ext uri="{FF2B5EF4-FFF2-40B4-BE49-F238E27FC236}">
                <a16:creationId xmlns:a16="http://schemas.microsoft.com/office/drawing/2014/main" id="{F04C37D1-EFB5-4B74-8DB4-2EA8867C4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97" b="34801"/>
          <a:stretch/>
        </p:blipFill>
        <p:spPr bwMode="auto">
          <a:xfrm>
            <a:off x="4562805" y="5022484"/>
            <a:ext cx="732296" cy="2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ACC7E1-4763-1FDA-0C77-52CE269EFBF6}"/>
              </a:ext>
            </a:extLst>
          </p:cNvPr>
          <p:cNvCxnSpPr>
            <a:cxnSpLocks/>
          </p:cNvCxnSpPr>
          <p:nvPr/>
        </p:nvCxnSpPr>
        <p:spPr>
          <a:xfrm>
            <a:off x="5306406" y="5149149"/>
            <a:ext cx="283036" cy="41491"/>
          </a:xfrm>
          <a:prstGeom prst="straightConnector1">
            <a:avLst/>
          </a:prstGeom>
          <a:ln w="9525" cap="rnd">
            <a:solidFill>
              <a:schemeClr val="tx1">
                <a:lumMod val="75000"/>
              </a:schemeClr>
            </a:solidFill>
            <a:prstDash val="dash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222C7B-4ECB-54E0-3C63-58C01EA12EEF}"/>
              </a:ext>
            </a:extLst>
          </p:cNvPr>
          <p:cNvCxnSpPr>
            <a:cxnSpLocks/>
          </p:cNvCxnSpPr>
          <p:nvPr/>
        </p:nvCxnSpPr>
        <p:spPr>
          <a:xfrm flipV="1">
            <a:off x="5295102" y="5292967"/>
            <a:ext cx="272053" cy="148091"/>
          </a:xfrm>
          <a:prstGeom prst="straightConnector1">
            <a:avLst/>
          </a:prstGeom>
          <a:ln w="9525" cap="rnd">
            <a:solidFill>
              <a:srgbClr val="00B77A"/>
            </a:solidFill>
            <a:prstDash val="dash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474695-121B-46AD-EAD1-B17B95455A81}"/>
              </a:ext>
            </a:extLst>
          </p:cNvPr>
          <p:cNvCxnSpPr>
            <a:cxnSpLocks/>
          </p:cNvCxnSpPr>
          <p:nvPr/>
        </p:nvCxnSpPr>
        <p:spPr>
          <a:xfrm flipV="1">
            <a:off x="5312775" y="5474647"/>
            <a:ext cx="254380" cy="245632"/>
          </a:xfrm>
          <a:prstGeom prst="straightConnector1">
            <a:avLst/>
          </a:prstGeom>
          <a:ln w="9525" cap="rnd">
            <a:solidFill>
              <a:schemeClr val="tx2">
                <a:lumMod val="90000"/>
                <a:lumOff val="10000"/>
              </a:schemeClr>
            </a:solidFill>
            <a:prstDash val="dash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04FB382-C05C-39A7-3185-A88814A2BAA7}"/>
              </a:ext>
            </a:extLst>
          </p:cNvPr>
          <p:cNvGrpSpPr/>
          <p:nvPr/>
        </p:nvGrpSpPr>
        <p:grpSpPr>
          <a:xfrm>
            <a:off x="10805181" y="147799"/>
            <a:ext cx="1592355" cy="1460543"/>
            <a:chOff x="8103885" y="170032"/>
            <a:chExt cx="1194266" cy="109540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9AE69D5-5B44-99D2-A017-294A69772437}"/>
                </a:ext>
              </a:extLst>
            </p:cNvPr>
            <p:cNvSpPr/>
            <p:nvPr/>
          </p:nvSpPr>
          <p:spPr>
            <a:xfrm>
              <a:off x="8153315" y="170032"/>
              <a:ext cx="1095407" cy="10954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172646" dist="159187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448E93-673F-4761-8B8C-C683C72839A5}"/>
                </a:ext>
              </a:extLst>
            </p:cNvPr>
            <p:cNvSpPr txBox="1"/>
            <p:nvPr/>
          </p:nvSpPr>
          <p:spPr>
            <a:xfrm>
              <a:off x="8187079" y="382394"/>
              <a:ext cx="94641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203200" dist="76200" dir="2700000" algn="tl" rotWithShape="0">
                      <a:prstClr val="black">
                        <a:alpha val="30000"/>
                      </a:prstClr>
                    </a:outerShdw>
                  </a:effectLst>
                  <a:uLnTx/>
                  <a:uFillTx/>
                  <a:latin typeface="Corbel" panose="020B0503020204020204"/>
                  <a:sym typeface="Arial"/>
                </a:rPr>
                <a:t>$3.5M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7E3078-AC70-13D7-4AE4-0E424AE90AC0}"/>
                </a:ext>
              </a:extLst>
            </p:cNvPr>
            <p:cNvSpPr txBox="1"/>
            <p:nvPr/>
          </p:nvSpPr>
          <p:spPr>
            <a:xfrm>
              <a:off x="8103885" y="759317"/>
              <a:ext cx="1194266" cy="284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33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Cumulative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33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Total Deposits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7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BF15-140C-A66C-87C0-999E0D830F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8242" y="265113"/>
            <a:ext cx="6070600" cy="101123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What does that mean?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64A3EC-DD94-B6E6-857D-62274F45410B}"/>
              </a:ext>
            </a:extLst>
          </p:cNvPr>
          <p:cNvSpPr txBox="1"/>
          <p:nvPr/>
        </p:nvSpPr>
        <p:spPr>
          <a:xfrm>
            <a:off x="4275166" y="4034329"/>
            <a:ext cx="30441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u="none" strike="noStrike" kern="0" cap="none" spc="0" normalizeH="0" baseline="0" noProof="0">
                <a:ln>
                  <a:noFill/>
                </a:ln>
                <a:solidFill>
                  <a:srgbClr val="FF6C0E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$7 stayed</a:t>
            </a:r>
            <a: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FF6C0E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</a:t>
            </a:r>
            <a:b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FF6C0E"/>
                </a:solidFill>
                <a:effectLst/>
                <a:uLnTx/>
                <a:uFillTx/>
                <a:latin typeface="Corbel" panose="020B0503020204020204"/>
                <a:sym typeface="Arial"/>
              </a:rPr>
            </a:br>
            <a: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in the app</a:t>
            </a:r>
          </a:p>
        </p:txBody>
      </p:sp>
      <p:pic>
        <p:nvPicPr>
          <p:cNvPr id="7171" name="Picture 7170">
            <a:extLst>
              <a:ext uri="{FF2B5EF4-FFF2-40B4-BE49-F238E27FC236}">
                <a16:creationId xmlns:a16="http://schemas.microsoft.com/office/drawing/2014/main" id="{F0A99538-25BD-33C2-4F7B-20B023F1E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79" y="3731725"/>
            <a:ext cx="1164556" cy="2880743"/>
          </a:xfrm>
          <a:prstGeom prst="rect">
            <a:avLst/>
          </a:prstGeom>
        </p:spPr>
      </p:pic>
      <p:sp>
        <p:nvSpPr>
          <p:cNvPr id="7172" name="TextBox 7171">
            <a:extLst>
              <a:ext uri="{FF2B5EF4-FFF2-40B4-BE49-F238E27FC236}">
                <a16:creationId xmlns:a16="http://schemas.microsoft.com/office/drawing/2014/main" id="{73F505B2-35AC-FD1F-1AAE-753043EBC66A}"/>
              </a:ext>
            </a:extLst>
          </p:cNvPr>
          <p:cNvSpPr txBox="1"/>
          <p:nvPr/>
        </p:nvSpPr>
        <p:spPr>
          <a:xfrm>
            <a:off x="874083" y="2374254"/>
            <a:ext cx="54629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For every </a:t>
            </a:r>
            <a:r>
              <a:rPr kumimoji="0" lang="en-US" sz="32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$1 deposited </a:t>
            </a:r>
            <a: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into the FI from a third-party app …</a:t>
            </a:r>
            <a:endParaRPr kumimoji="0" lang="en-US" sz="3200" u="none" strike="noStrike" kern="0" cap="none" spc="0" normalizeH="0" baseline="0" noProof="0">
              <a:ln>
                <a:noFill/>
              </a:ln>
              <a:solidFill>
                <a:srgbClr val="FF6C0E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grpSp>
        <p:nvGrpSpPr>
          <p:cNvPr id="7184" name="Group 7183">
            <a:extLst>
              <a:ext uri="{FF2B5EF4-FFF2-40B4-BE49-F238E27FC236}">
                <a16:creationId xmlns:a16="http://schemas.microsoft.com/office/drawing/2014/main" id="{0DB26996-4CB9-9E91-64B2-DA82C9E15ED2}"/>
              </a:ext>
            </a:extLst>
          </p:cNvPr>
          <p:cNvGrpSpPr/>
          <p:nvPr/>
        </p:nvGrpSpPr>
        <p:grpSpPr>
          <a:xfrm>
            <a:off x="7411670" y="830553"/>
            <a:ext cx="4111233" cy="5781916"/>
            <a:chOff x="5330151" y="167217"/>
            <a:chExt cx="3407448" cy="4792133"/>
          </a:xfrm>
        </p:grpSpPr>
        <p:pic>
          <p:nvPicPr>
            <p:cNvPr id="7173" name="Picture 7172">
              <a:extLst>
                <a:ext uri="{FF2B5EF4-FFF2-40B4-BE49-F238E27FC236}">
                  <a16:creationId xmlns:a16="http://schemas.microsoft.com/office/drawing/2014/main" id="{319E207C-B95C-F2C6-BC28-4C3A0FFC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08133" y="2571750"/>
              <a:ext cx="965200" cy="2387600"/>
            </a:xfrm>
            <a:prstGeom prst="rect">
              <a:avLst/>
            </a:prstGeom>
          </p:spPr>
        </p:pic>
        <p:pic>
          <p:nvPicPr>
            <p:cNvPr id="7174" name="Picture 7173">
              <a:extLst>
                <a:ext uri="{FF2B5EF4-FFF2-40B4-BE49-F238E27FC236}">
                  <a16:creationId xmlns:a16="http://schemas.microsoft.com/office/drawing/2014/main" id="{4F459918-ED10-9A6B-E191-148051C1C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0266" y="2571750"/>
              <a:ext cx="965200" cy="2387600"/>
            </a:xfrm>
            <a:prstGeom prst="rect">
              <a:avLst/>
            </a:prstGeom>
          </p:spPr>
        </p:pic>
        <p:pic>
          <p:nvPicPr>
            <p:cNvPr id="7175" name="Picture 7174">
              <a:extLst>
                <a:ext uri="{FF2B5EF4-FFF2-40B4-BE49-F238E27FC236}">
                  <a16:creationId xmlns:a16="http://schemas.microsoft.com/office/drawing/2014/main" id="{13534D89-F457-1DE8-9704-D08D612FB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72399" y="2571750"/>
              <a:ext cx="965200" cy="2387600"/>
            </a:xfrm>
            <a:prstGeom prst="rect">
              <a:avLst/>
            </a:prstGeom>
          </p:spPr>
        </p:pic>
        <p:pic>
          <p:nvPicPr>
            <p:cNvPr id="7176" name="Picture 7175">
              <a:extLst>
                <a:ext uri="{FF2B5EF4-FFF2-40B4-BE49-F238E27FC236}">
                  <a16:creationId xmlns:a16="http://schemas.microsoft.com/office/drawing/2014/main" id="{90C2E839-675B-F05A-7844-DF35550C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08133" y="167217"/>
              <a:ext cx="965200" cy="2387600"/>
            </a:xfrm>
            <a:prstGeom prst="rect">
              <a:avLst/>
            </a:prstGeom>
          </p:spPr>
        </p:pic>
        <p:pic>
          <p:nvPicPr>
            <p:cNvPr id="7177" name="Picture 7176">
              <a:extLst>
                <a:ext uri="{FF2B5EF4-FFF2-40B4-BE49-F238E27FC236}">
                  <a16:creationId xmlns:a16="http://schemas.microsoft.com/office/drawing/2014/main" id="{D260F6BF-77A7-181E-DF72-BCFEBB065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0266" y="167217"/>
              <a:ext cx="965200" cy="2387600"/>
            </a:xfrm>
            <a:prstGeom prst="rect">
              <a:avLst/>
            </a:prstGeom>
          </p:spPr>
        </p:pic>
        <p:pic>
          <p:nvPicPr>
            <p:cNvPr id="7178" name="Picture 7177">
              <a:extLst>
                <a:ext uri="{FF2B5EF4-FFF2-40B4-BE49-F238E27FC236}">
                  <a16:creationId xmlns:a16="http://schemas.microsoft.com/office/drawing/2014/main" id="{FDAC11D1-9666-98E6-BB58-FC0B4D31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72399" y="167217"/>
              <a:ext cx="965200" cy="2387600"/>
            </a:xfrm>
            <a:prstGeom prst="rect">
              <a:avLst/>
            </a:prstGeom>
          </p:spPr>
        </p:pic>
        <p:pic>
          <p:nvPicPr>
            <p:cNvPr id="7179" name="Picture 7178">
              <a:extLst>
                <a:ext uri="{FF2B5EF4-FFF2-40B4-BE49-F238E27FC236}">
                  <a16:creationId xmlns:a16="http://schemas.microsoft.com/office/drawing/2014/main" id="{E9A8DCBF-62AE-3CED-D554-7F429C76A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151" y="2571750"/>
              <a:ext cx="477982" cy="2387600"/>
            </a:xfrm>
            <a:prstGeom prst="rect">
              <a:avLst/>
            </a:prstGeom>
          </p:spPr>
        </p:pic>
        <p:pic>
          <p:nvPicPr>
            <p:cNvPr id="7180" name="Picture 7179">
              <a:extLst>
                <a:ext uri="{FF2B5EF4-FFF2-40B4-BE49-F238E27FC236}">
                  <a16:creationId xmlns:a16="http://schemas.microsoft.com/office/drawing/2014/main" id="{436B3742-18FB-BB67-6348-C738CFC90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151" y="167217"/>
              <a:ext cx="477982" cy="2387600"/>
            </a:xfrm>
            <a:prstGeom prst="rect">
              <a:avLst/>
            </a:prstGeom>
          </p:spPr>
        </p:pic>
      </p:grpSp>
      <p:cxnSp>
        <p:nvCxnSpPr>
          <p:cNvPr id="7183" name="Straight Connector 7182">
            <a:extLst>
              <a:ext uri="{FF2B5EF4-FFF2-40B4-BE49-F238E27FC236}">
                <a16:creationId xmlns:a16="http://schemas.microsoft.com/office/drawing/2014/main" id="{69D43B99-E9E5-34DA-9AEA-3079F56B3CCA}"/>
              </a:ext>
            </a:extLst>
          </p:cNvPr>
          <p:cNvCxnSpPr/>
          <p:nvPr/>
        </p:nvCxnSpPr>
        <p:spPr>
          <a:xfrm>
            <a:off x="0" y="66124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6" name="TextBox 7185">
            <a:extLst>
              <a:ext uri="{FF2B5EF4-FFF2-40B4-BE49-F238E27FC236}">
                <a16:creationId xmlns:a16="http://schemas.microsoft.com/office/drawing/2014/main" id="{0B027235-27B3-F692-E40C-2C5CA6CA4464}"/>
              </a:ext>
            </a:extLst>
          </p:cNvPr>
          <p:cNvSpPr txBox="1"/>
          <p:nvPr/>
        </p:nvSpPr>
        <p:spPr>
          <a:xfrm>
            <a:off x="1757021" y="6028380"/>
            <a:ext cx="2234907" cy="297454"/>
          </a:xfrm>
          <a:prstGeom prst="rect">
            <a:avLst/>
          </a:prstGeom>
          <a:solidFill>
            <a:schemeClr val="bg1"/>
          </a:solidFill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$80,000 a month deposited </a:t>
            </a:r>
          </a:p>
        </p:txBody>
      </p:sp>
      <p:sp>
        <p:nvSpPr>
          <p:cNvPr id="7187" name="TextBox 7186">
            <a:extLst>
              <a:ext uri="{FF2B5EF4-FFF2-40B4-BE49-F238E27FC236}">
                <a16:creationId xmlns:a16="http://schemas.microsoft.com/office/drawing/2014/main" id="{00B5CB62-90D3-48FB-D883-B866A72CF04B}"/>
              </a:ext>
            </a:extLst>
          </p:cNvPr>
          <p:cNvSpPr txBox="1"/>
          <p:nvPr/>
        </p:nvSpPr>
        <p:spPr>
          <a:xfrm>
            <a:off x="7062260" y="6028380"/>
            <a:ext cx="2318263" cy="297454"/>
          </a:xfrm>
          <a:prstGeom prst="rect">
            <a:avLst/>
          </a:prstGeom>
          <a:solidFill>
            <a:schemeClr val="bg1"/>
          </a:solidFill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$580,000 a month deposited </a:t>
            </a:r>
          </a:p>
        </p:txBody>
      </p:sp>
    </p:spTree>
    <p:extLst>
      <p:ext uri="{BB962C8B-B14F-4D97-AF65-F5344CB8AC3E}">
        <p14:creationId xmlns:p14="http://schemas.microsoft.com/office/powerpoint/2010/main" val="242685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186" grpId="0" animBg="1"/>
      <p:bldP spid="718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A52DDFC-C7E4-3F43-B7DE-6BA481EB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90" y="1401174"/>
            <a:ext cx="8908421" cy="4855621"/>
          </a:xfrm>
          <a:prstGeom prst="rect">
            <a:avLst/>
          </a:prstGeom>
          <a:effectLst>
            <a:outerShdw blurRad="635000" dist="1270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1A9714-E6E1-61D4-7E6C-9144AF5D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Competitors position their solutions around </a:t>
            </a:r>
            <a:br>
              <a:rPr lang="en-US"/>
            </a:br>
            <a:r>
              <a:rPr lang="en-US"/>
              <a:t>the value prop of helping a business get paid </a:t>
            </a:r>
          </a:p>
        </p:txBody>
      </p:sp>
    </p:spTree>
    <p:extLst>
      <p:ext uri="{BB962C8B-B14F-4D97-AF65-F5344CB8AC3E}">
        <p14:creationId xmlns:p14="http://schemas.microsoft.com/office/powerpoint/2010/main" val="285972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CF179A00-1291-21A3-3405-0F91E8805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111" y="425619"/>
            <a:ext cx="8769779" cy="5791612"/>
          </a:xfrm>
          <a:prstGeom prst="rect">
            <a:avLst/>
          </a:prstGeom>
          <a:effectLst>
            <a:outerShdw blurRad="635000" dist="127000" dir="5400000" algn="t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8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C5742-F2D4-F546-AE37-68E325FEB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75" y="490561"/>
            <a:ext cx="8438708" cy="5581457"/>
          </a:xfrm>
          <a:prstGeom prst="rect">
            <a:avLst/>
          </a:prstGeom>
          <a:effectLst>
            <a:outerShdw blurRad="635000" dist="1270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A57317-2D62-1F92-6441-F8F26D953CBB}"/>
              </a:ext>
            </a:extLst>
          </p:cNvPr>
          <p:cNvSpPr/>
          <p:nvPr/>
        </p:nvSpPr>
        <p:spPr>
          <a:xfrm>
            <a:off x="1996175" y="490560"/>
            <a:ext cx="8438708" cy="5581457"/>
          </a:xfrm>
          <a:prstGeom prst="rect">
            <a:avLst/>
          </a:prstGeom>
          <a:solidFill>
            <a:srgbClr val="060E21">
              <a:alpha val="500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F2718-9184-E574-E520-93A96E183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92" t="33069" r="1211" b="1400"/>
          <a:stretch/>
        </p:blipFill>
        <p:spPr>
          <a:xfrm>
            <a:off x="8008768" y="2312473"/>
            <a:ext cx="2760832" cy="4367792"/>
          </a:xfrm>
          <a:prstGeom prst="rect">
            <a:avLst/>
          </a:prstGeom>
          <a:effectLst>
            <a:outerShdw blurRad="635000" dist="127000" dir="5400000" algn="t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76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94">
            <a:extLst>
              <a:ext uri="{FF2B5EF4-FFF2-40B4-BE49-F238E27FC236}">
                <a16:creationId xmlns:a16="http://schemas.microsoft.com/office/drawing/2014/main" id="{162291B6-7C98-DA46-801D-9F9C2DB13721}"/>
              </a:ext>
            </a:extLst>
          </p:cNvPr>
          <p:cNvSpPr/>
          <p:nvPr/>
        </p:nvSpPr>
        <p:spPr>
          <a:xfrm flipV="1">
            <a:off x="-5038" y="0"/>
            <a:ext cx="12197025" cy="4173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215D1AD-290B-2543-A59B-4B487C3C297A}"/>
              </a:ext>
            </a:extLst>
          </p:cNvPr>
          <p:cNvSpPr txBox="1"/>
          <p:nvPr/>
        </p:nvSpPr>
        <p:spPr>
          <a:xfrm>
            <a:off x="666369" y="2843550"/>
            <a:ext cx="293710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Consumer banking </a:t>
            </a:r>
            <a:b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</a:b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is too basic &amp; lacks payment acceptance tools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C96674F-E6CC-2044-B500-C1212F31304A}"/>
              </a:ext>
            </a:extLst>
          </p:cNvPr>
          <p:cNvSpPr txBox="1"/>
          <p:nvPr/>
        </p:nvSpPr>
        <p:spPr>
          <a:xfrm>
            <a:off x="7680033" y="2843549"/>
            <a:ext cx="3825769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Commercial banking </a:t>
            </a:r>
            <a:b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</a:b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is too complex &amp; the payment </a:t>
            </a:r>
            <a:b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</a:b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acceptance tools are not the right fit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B55FD4E-2314-9949-BE69-56F7328A280E}"/>
              </a:ext>
            </a:extLst>
          </p:cNvPr>
          <p:cNvSpPr txBox="1">
            <a:spLocks/>
          </p:cNvSpPr>
          <p:nvPr/>
        </p:nvSpPr>
        <p:spPr>
          <a:xfrm>
            <a:off x="482366" y="855411"/>
            <a:ext cx="5874044" cy="120052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63A5A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Arial"/>
              </a:rPr>
              <a:t>When a small business visits your bank, 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Arial"/>
              </a:rPr>
              <a:t>what do you offer for digital payment acceptance?</a:t>
            </a:r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81C89C90-C1F7-7048-B55C-1975BFCD2209}"/>
              </a:ext>
            </a:extLst>
          </p:cNvPr>
          <p:cNvSpPr/>
          <p:nvPr/>
        </p:nvSpPr>
        <p:spPr>
          <a:xfrm>
            <a:off x="10051568" y="1058063"/>
            <a:ext cx="329184" cy="865632"/>
          </a:xfrm>
          <a:custGeom>
            <a:avLst/>
            <a:gdLst/>
            <a:ahLst/>
            <a:cxnLst/>
            <a:rect l="l" t="t" r="r" b="b"/>
            <a:pathLst>
              <a:path w="246888" h="649224">
                <a:moveTo>
                  <a:pt x="123444" y="431597"/>
                </a:moveTo>
                <a:cubicBezTo>
                  <a:pt x="158801" y="431597"/>
                  <a:pt x="187757" y="441808"/>
                  <a:pt x="210312" y="462229"/>
                </a:cubicBezTo>
                <a:cubicBezTo>
                  <a:pt x="232867" y="482651"/>
                  <a:pt x="244145" y="508406"/>
                  <a:pt x="244145" y="539496"/>
                </a:cubicBezTo>
                <a:cubicBezTo>
                  <a:pt x="244145" y="569976"/>
                  <a:pt x="232867" y="595884"/>
                  <a:pt x="210312" y="617220"/>
                </a:cubicBezTo>
                <a:cubicBezTo>
                  <a:pt x="187757" y="638556"/>
                  <a:pt x="158801" y="649224"/>
                  <a:pt x="123444" y="649224"/>
                </a:cubicBezTo>
                <a:cubicBezTo>
                  <a:pt x="88087" y="649224"/>
                  <a:pt x="59131" y="638556"/>
                  <a:pt x="36576" y="617220"/>
                </a:cubicBezTo>
                <a:cubicBezTo>
                  <a:pt x="14021" y="595884"/>
                  <a:pt x="2743" y="569976"/>
                  <a:pt x="2743" y="539496"/>
                </a:cubicBezTo>
                <a:cubicBezTo>
                  <a:pt x="2743" y="508406"/>
                  <a:pt x="14021" y="482651"/>
                  <a:pt x="36576" y="462229"/>
                </a:cubicBezTo>
                <a:cubicBezTo>
                  <a:pt x="59131" y="441808"/>
                  <a:pt x="88087" y="431597"/>
                  <a:pt x="123444" y="431597"/>
                </a:cubicBezTo>
                <a:close/>
                <a:moveTo>
                  <a:pt x="0" y="0"/>
                </a:moveTo>
                <a:lnTo>
                  <a:pt x="246888" y="0"/>
                </a:lnTo>
                <a:lnTo>
                  <a:pt x="205740" y="395021"/>
                </a:lnTo>
                <a:lnTo>
                  <a:pt x="41148" y="395021"/>
                </a:lnTo>
                <a:close/>
              </a:path>
            </a:pathLst>
          </a:custGeom>
          <a:solidFill>
            <a:schemeClr val="accent5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pic>
        <p:nvPicPr>
          <p:cNvPr id="193" name="Graphic 192">
            <a:extLst>
              <a:ext uri="{FF2B5EF4-FFF2-40B4-BE49-F238E27FC236}">
                <a16:creationId xmlns:a16="http://schemas.microsoft.com/office/drawing/2014/main" id="{6A017620-E769-2341-80E7-C1B06C74E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69064" y="547868"/>
            <a:ext cx="2342725" cy="1886021"/>
          </a:xfrm>
          <a:prstGeom prst="rect">
            <a:avLst/>
          </a:prstGeom>
        </p:spPr>
      </p:pic>
      <p:sp>
        <p:nvSpPr>
          <p:cNvPr id="94" name="Freeform 93">
            <a:extLst>
              <a:ext uri="{FF2B5EF4-FFF2-40B4-BE49-F238E27FC236}">
                <a16:creationId xmlns:a16="http://schemas.microsoft.com/office/drawing/2014/main" id="{AF07BEA2-B126-7946-9969-AA487F35750E}"/>
              </a:ext>
            </a:extLst>
          </p:cNvPr>
          <p:cNvSpPr/>
          <p:nvPr/>
        </p:nvSpPr>
        <p:spPr>
          <a:xfrm>
            <a:off x="9140093" y="313175"/>
            <a:ext cx="911476" cy="1129235"/>
          </a:xfrm>
          <a:custGeom>
            <a:avLst/>
            <a:gdLst/>
            <a:ahLst/>
            <a:cxnLst/>
            <a:rect l="l" t="t" r="r" b="b"/>
            <a:pathLst>
              <a:path w="2137772" h="2648503">
                <a:moveTo>
                  <a:pt x="1178328" y="1780261"/>
                </a:moveTo>
                <a:cubicBezTo>
                  <a:pt x="1319387" y="1780261"/>
                  <a:pt x="1434910" y="1820998"/>
                  <a:pt x="1524896" y="1902471"/>
                </a:cubicBezTo>
                <a:cubicBezTo>
                  <a:pt x="1614881" y="1983945"/>
                  <a:pt x="1659874" y="2086699"/>
                  <a:pt x="1659874" y="2210734"/>
                </a:cubicBezTo>
                <a:cubicBezTo>
                  <a:pt x="1659874" y="2332336"/>
                  <a:pt x="1614881" y="2435698"/>
                  <a:pt x="1524896" y="2520820"/>
                </a:cubicBezTo>
                <a:cubicBezTo>
                  <a:pt x="1434910" y="2605942"/>
                  <a:pt x="1319387" y="2648503"/>
                  <a:pt x="1178328" y="2648503"/>
                </a:cubicBezTo>
                <a:cubicBezTo>
                  <a:pt x="1037270" y="2648503"/>
                  <a:pt x="921747" y="2605942"/>
                  <a:pt x="831761" y="2520820"/>
                </a:cubicBezTo>
                <a:cubicBezTo>
                  <a:pt x="741776" y="2435698"/>
                  <a:pt x="696783" y="2332336"/>
                  <a:pt x="696783" y="2210734"/>
                </a:cubicBezTo>
                <a:cubicBezTo>
                  <a:pt x="696783" y="2086699"/>
                  <a:pt x="741776" y="1983945"/>
                  <a:pt x="831761" y="1902471"/>
                </a:cubicBezTo>
                <a:cubicBezTo>
                  <a:pt x="921747" y="1820998"/>
                  <a:pt x="1037270" y="1780261"/>
                  <a:pt x="1178328" y="1780261"/>
                </a:cubicBezTo>
                <a:close/>
                <a:moveTo>
                  <a:pt x="1138200" y="0"/>
                </a:moveTo>
                <a:cubicBezTo>
                  <a:pt x="1434910" y="0"/>
                  <a:pt x="1675683" y="60802"/>
                  <a:pt x="1860519" y="182404"/>
                </a:cubicBezTo>
                <a:cubicBezTo>
                  <a:pt x="2045354" y="304007"/>
                  <a:pt x="2137772" y="475466"/>
                  <a:pt x="2137772" y="696783"/>
                </a:cubicBezTo>
                <a:cubicBezTo>
                  <a:pt x="2137772" y="798929"/>
                  <a:pt x="2120140" y="888307"/>
                  <a:pt x="2084875" y="964916"/>
                </a:cubicBezTo>
                <a:cubicBezTo>
                  <a:pt x="2049610" y="1041526"/>
                  <a:pt x="2007657" y="1105975"/>
                  <a:pt x="1959017" y="1158264"/>
                </a:cubicBezTo>
                <a:cubicBezTo>
                  <a:pt x="1910375" y="1210553"/>
                  <a:pt x="1848358" y="1268314"/>
                  <a:pt x="1772965" y="1331548"/>
                </a:cubicBezTo>
                <a:cubicBezTo>
                  <a:pt x="1695139" y="1399645"/>
                  <a:pt x="1639202" y="1454366"/>
                  <a:pt x="1605153" y="1495711"/>
                </a:cubicBezTo>
                <a:cubicBezTo>
                  <a:pt x="1571105" y="1537056"/>
                  <a:pt x="1554080" y="1583265"/>
                  <a:pt x="1554080" y="1634338"/>
                </a:cubicBezTo>
                <a:lnTo>
                  <a:pt x="802577" y="1634338"/>
                </a:lnTo>
                <a:cubicBezTo>
                  <a:pt x="802577" y="1520032"/>
                  <a:pt x="828113" y="1424574"/>
                  <a:pt x="879186" y="1347964"/>
                </a:cubicBezTo>
                <a:cubicBezTo>
                  <a:pt x="930259" y="1271355"/>
                  <a:pt x="1003221" y="1188057"/>
                  <a:pt x="1098071" y="1098071"/>
                </a:cubicBezTo>
                <a:cubicBezTo>
                  <a:pt x="1158872" y="1039702"/>
                  <a:pt x="1203257" y="992277"/>
                  <a:pt x="1231226" y="955796"/>
                </a:cubicBezTo>
                <a:cubicBezTo>
                  <a:pt x="1259194" y="919315"/>
                  <a:pt x="1273178" y="880402"/>
                  <a:pt x="1273178" y="839058"/>
                </a:cubicBezTo>
                <a:cubicBezTo>
                  <a:pt x="1273178" y="785552"/>
                  <a:pt x="1250074" y="743600"/>
                  <a:pt x="1203865" y="713199"/>
                </a:cubicBezTo>
                <a:cubicBezTo>
                  <a:pt x="1157656" y="682798"/>
                  <a:pt x="1099287" y="667598"/>
                  <a:pt x="1028757" y="667598"/>
                </a:cubicBezTo>
                <a:cubicBezTo>
                  <a:pt x="950932" y="667598"/>
                  <a:pt x="877970" y="690095"/>
                  <a:pt x="809873" y="735087"/>
                </a:cubicBezTo>
                <a:cubicBezTo>
                  <a:pt x="741776" y="780080"/>
                  <a:pt x="688270" y="840274"/>
                  <a:pt x="649358" y="915667"/>
                </a:cubicBezTo>
                <a:lnTo>
                  <a:pt x="0" y="590988"/>
                </a:lnTo>
                <a:cubicBezTo>
                  <a:pt x="97282" y="406153"/>
                  <a:pt x="241381" y="261446"/>
                  <a:pt x="432297" y="156868"/>
                </a:cubicBezTo>
                <a:cubicBezTo>
                  <a:pt x="623213" y="52289"/>
                  <a:pt x="858514" y="0"/>
                  <a:pt x="1138200" y="0"/>
                </a:cubicBezTo>
                <a:close/>
              </a:path>
            </a:pathLst>
          </a:custGeom>
          <a:solidFill>
            <a:schemeClr val="accent5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D94D4F-CA50-454C-ADBC-0747037EB83C}"/>
              </a:ext>
            </a:extLst>
          </p:cNvPr>
          <p:cNvGrpSpPr/>
          <p:nvPr/>
        </p:nvGrpSpPr>
        <p:grpSpPr>
          <a:xfrm>
            <a:off x="4316915" y="3297704"/>
            <a:ext cx="3270304" cy="2996949"/>
            <a:chOff x="3223092" y="2161173"/>
            <a:chExt cx="2452728" cy="2247712"/>
          </a:xfrm>
        </p:grpSpPr>
        <p:sp>
          <p:nvSpPr>
            <p:cNvPr id="162" name="Graphic 4">
              <a:extLst>
                <a:ext uri="{FF2B5EF4-FFF2-40B4-BE49-F238E27FC236}">
                  <a16:creationId xmlns:a16="http://schemas.microsoft.com/office/drawing/2014/main" id="{8AB3EAC2-6A94-5143-8B51-5CE06D1320EF}"/>
                </a:ext>
              </a:extLst>
            </p:cNvPr>
            <p:cNvSpPr/>
            <p:nvPr/>
          </p:nvSpPr>
          <p:spPr>
            <a:xfrm>
              <a:off x="3224749" y="2241828"/>
              <a:ext cx="2450731" cy="1987107"/>
            </a:xfrm>
            <a:custGeom>
              <a:avLst/>
              <a:gdLst>
                <a:gd name="connsiteX0" fmla="*/ 2321418 w 2321417"/>
                <a:gd name="connsiteY0" fmla="*/ 0 h 1882257"/>
                <a:gd name="connsiteX1" fmla="*/ 0 w 2321417"/>
                <a:gd name="connsiteY1" fmla="*/ 0 h 1882257"/>
                <a:gd name="connsiteX2" fmla="*/ 0 w 2321417"/>
                <a:gd name="connsiteY2" fmla="*/ 1882258 h 1882257"/>
                <a:gd name="connsiteX3" fmla="*/ 2321418 w 2321417"/>
                <a:gd name="connsiteY3" fmla="*/ 1882258 h 1882257"/>
                <a:gd name="connsiteX4" fmla="*/ 2321418 w 2321417"/>
                <a:gd name="connsiteY4" fmla="*/ 0 h 188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417" h="1882257">
                  <a:moveTo>
                    <a:pt x="2321418" y="0"/>
                  </a:moveTo>
                  <a:lnTo>
                    <a:pt x="0" y="0"/>
                  </a:lnTo>
                  <a:lnTo>
                    <a:pt x="0" y="1882258"/>
                  </a:lnTo>
                  <a:lnTo>
                    <a:pt x="2321418" y="1882258"/>
                  </a:lnTo>
                  <a:lnTo>
                    <a:pt x="2321418" y="0"/>
                  </a:lnTo>
                  <a:close/>
                </a:path>
              </a:pathLst>
            </a:custGeom>
            <a:solidFill>
              <a:srgbClr val="BEB7AB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63" name="Graphic 4">
              <a:extLst>
                <a:ext uri="{FF2B5EF4-FFF2-40B4-BE49-F238E27FC236}">
                  <a16:creationId xmlns:a16="http://schemas.microsoft.com/office/drawing/2014/main" id="{9764AA62-5955-1741-9D16-5B477D7F72D0}"/>
                </a:ext>
              </a:extLst>
            </p:cNvPr>
            <p:cNvSpPr/>
            <p:nvPr/>
          </p:nvSpPr>
          <p:spPr>
            <a:xfrm>
              <a:off x="3225088" y="2211244"/>
              <a:ext cx="2450732" cy="2197641"/>
            </a:xfrm>
            <a:custGeom>
              <a:avLst/>
              <a:gdLst>
                <a:gd name="connsiteX0" fmla="*/ 2321418 w 2321418"/>
                <a:gd name="connsiteY0" fmla="*/ 0 h 2139935"/>
                <a:gd name="connsiteX1" fmla="*/ 0 w 2321418"/>
                <a:gd name="connsiteY1" fmla="*/ 0 h 2139935"/>
                <a:gd name="connsiteX2" fmla="*/ 0 w 2321418"/>
                <a:gd name="connsiteY2" fmla="*/ 2139936 h 2139935"/>
                <a:gd name="connsiteX3" fmla="*/ 2321418 w 2321418"/>
                <a:gd name="connsiteY3" fmla="*/ 2139936 h 2139935"/>
                <a:gd name="connsiteX4" fmla="*/ 2321418 w 2321418"/>
                <a:gd name="connsiteY4" fmla="*/ 0 h 213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418" h="2139935">
                  <a:moveTo>
                    <a:pt x="2321418" y="0"/>
                  </a:moveTo>
                  <a:lnTo>
                    <a:pt x="0" y="0"/>
                  </a:lnTo>
                  <a:lnTo>
                    <a:pt x="0" y="2139936"/>
                  </a:lnTo>
                  <a:lnTo>
                    <a:pt x="2321418" y="2139936"/>
                  </a:lnTo>
                  <a:lnTo>
                    <a:pt x="2321418" y="0"/>
                  </a:lnTo>
                  <a:close/>
                </a:path>
              </a:pathLst>
            </a:custGeom>
            <a:solidFill>
              <a:srgbClr val="FFFFFF"/>
            </a:solidFill>
            <a:ln w="3643" cap="flat">
              <a:noFill/>
              <a:prstDash val="solid"/>
              <a:miter/>
            </a:ln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64" name="Graphic 4">
              <a:extLst>
                <a:ext uri="{FF2B5EF4-FFF2-40B4-BE49-F238E27FC236}">
                  <a16:creationId xmlns:a16="http://schemas.microsoft.com/office/drawing/2014/main" id="{C78C6A95-5C05-9348-BAA5-00DA0A7E7F41}"/>
                </a:ext>
              </a:extLst>
            </p:cNvPr>
            <p:cNvSpPr/>
            <p:nvPr/>
          </p:nvSpPr>
          <p:spPr>
            <a:xfrm>
              <a:off x="3224749" y="2161173"/>
              <a:ext cx="2450770" cy="80657"/>
            </a:xfrm>
            <a:custGeom>
              <a:avLst/>
              <a:gdLst>
                <a:gd name="connsiteX0" fmla="*/ 35946 w 2321454"/>
                <a:gd name="connsiteY0" fmla="*/ 0 h 76401"/>
                <a:gd name="connsiteX1" fmla="*/ 2285513 w 2321454"/>
                <a:gd name="connsiteY1" fmla="*/ 0 h 76401"/>
                <a:gd name="connsiteX2" fmla="*/ 2310929 w 2321454"/>
                <a:gd name="connsiteY2" fmla="*/ 10531 h 76401"/>
                <a:gd name="connsiteX3" fmla="*/ 2321455 w 2321454"/>
                <a:gd name="connsiteY3" fmla="*/ 35956 h 76401"/>
                <a:gd name="connsiteX4" fmla="*/ 2321455 w 2321454"/>
                <a:gd name="connsiteY4" fmla="*/ 76402 h 76401"/>
                <a:gd name="connsiteX5" fmla="*/ 0 w 2321454"/>
                <a:gd name="connsiteY5" fmla="*/ 76402 h 76401"/>
                <a:gd name="connsiteX6" fmla="*/ 0 w 2321454"/>
                <a:gd name="connsiteY6" fmla="*/ 35956 h 76401"/>
                <a:gd name="connsiteX7" fmla="*/ 10529 w 2321454"/>
                <a:gd name="connsiteY7" fmla="*/ 10531 h 76401"/>
                <a:gd name="connsiteX8" fmla="*/ 35946 w 2321454"/>
                <a:gd name="connsiteY8" fmla="*/ 0 h 76401"/>
                <a:gd name="connsiteX9" fmla="*/ 35946 w 2321454"/>
                <a:gd name="connsiteY9" fmla="*/ 0 h 7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1454" h="76401">
                  <a:moveTo>
                    <a:pt x="35946" y="0"/>
                  </a:moveTo>
                  <a:lnTo>
                    <a:pt x="2285513" y="0"/>
                  </a:lnTo>
                  <a:cubicBezTo>
                    <a:pt x="2295045" y="0"/>
                    <a:pt x="2304186" y="3788"/>
                    <a:pt x="2310929" y="10531"/>
                  </a:cubicBezTo>
                  <a:cubicBezTo>
                    <a:pt x="2317669" y="17274"/>
                    <a:pt x="2321455" y="26420"/>
                    <a:pt x="2321455" y="35956"/>
                  </a:cubicBezTo>
                  <a:lnTo>
                    <a:pt x="2321455" y="76402"/>
                  </a:lnTo>
                  <a:lnTo>
                    <a:pt x="0" y="76402"/>
                  </a:lnTo>
                  <a:lnTo>
                    <a:pt x="0" y="35956"/>
                  </a:lnTo>
                  <a:cubicBezTo>
                    <a:pt x="0" y="26420"/>
                    <a:pt x="3786" y="17274"/>
                    <a:pt x="10529" y="10531"/>
                  </a:cubicBezTo>
                  <a:cubicBezTo>
                    <a:pt x="17268" y="3788"/>
                    <a:pt x="26410" y="0"/>
                    <a:pt x="35946" y="0"/>
                  </a:cubicBezTo>
                  <a:lnTo>
                    <a:pt x="35946" y="0"/>
                  </a:lnTo>
                  <a:close/>
                </a:path>
              </a:pathLst>
            </a:custGeom>
            <a:solidFill>
              <a:srgbClr val="BEB7AB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68" name="Graphic 4">
              <a:extLst>
                <a:ext uri="{FF2B5EF4-FFF2-40B4-BE49-F238E27FC236}">
                  <a16:creationId xmlns:a16="http://schemas.microsoft.com/office/drawing/2014/main" id="{0CBDCD85-8112-894D-96DE-DB101A2FC1A2}"/>
                </a:ext>
              </a:extLst>
            </p:cNvPr>
            <p:cNvSpPr/>
            <p:nvPr/>
          </p:nvSpPr>
          <p:spPr>
            <a:xfrm>
              <a:off x="3223092" y="2242098"/>
              <a:ext cx="2450735" cy="169138"/>
            </a:xfrm>
            <a:custGeom>
              <a:avLst/>
              <a:gdLst>
                <a:gd name="connsiteX0" fmla="*/ 2321422 w 2321421"/>
                <a:gd name="connsiteY0" fmla="*/ 0 h 160213"/>
                <a:gd name="connsiteX1" fmla="*/ 0 w 2321421"/>
                <a:gd name="connsiteY1" fmla="*/ 0 h 160213"/>
                <a:gd name="connsiteX2" fmla="*/ 0 w 2321421"/>
                <a:gd name="connsiteY2" fmla="*/ 160213 h 160213"/>
                <a:gd name="connsiteX3" fmla="*/ 2321422 w 2321421"/>
                <a:gd name="connsiteY3" fmla="*/ 160213 h 160213"/>
                <a:gd name="connsiteX4" fmla="*/ 2321422 w 2321421"/>
                <a:gd name="connsiteY4" fmla="*/ 0 h 1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421" h="160213">
                  <a:moveTo>
                    <a:pt x="2321422" y="0"/>
                  </a:moveTo>
                  <a:lnTo>
                    <a:pt x="0" y="0"/>
                  </a:lnTo>
                  <a:lnTo>
                    <a:pt x="0" y="160213"/>
                  </a:lnTo>
                  <a:lnTo>
                    <a:pt x="2321422" y="160213"/>
                  </a:lnTo>
                  <a:lnTo>
                    <a:pt x="2321422" y="0"/>
                  </a:lnTo>
                  <a:close/>
                </a:path>
              </a:pathLst>
            </a:custGeom>
            <a:solidFill>
              <a:schemeClr val="tx2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69" name="Graphic 4">
              <a:extLst>
                <a:ext uri="{FF2B5EF4-FFF2-40B4-BE49-F238E27FC236}">
                  <a16:creationId xmlns:a16="http://schemas.microsoft.com/office/drawing/2014/main" id="{90EE7F4C-4F76-9C4A-911B-7115FAC94BC8}"/>
                </a:ext>
              </a:extLst>
            </p:cNvPr>
            <p:cNvSpPr/>
            <p:nvPr/>
          </p:nvSpPr>
          <p:spPr>
            <a:xfrm>
              <a:off x="3651378" y="2302678"/>
              <a:ext cx="236155" cy="44510"/>
            </a:xfrm>
            <a:custGeom>
              <a:avLst/>
              <a:gdLst>
                <a:gd name="connsiteX0" fmla="*/ 202604 w 223694"/>
                <a:gd name="connsiteY0" fmla="*/ 0 h 42161"/>
                <a:gd name="connsiteX1" fmla="*/ 21091 w 223694"/>
                <a:gd name="connsiteY1" fmla="*/ 0 h 42161"/>
                <a:gd name="connsiteX2" fmla="*/ 0 w 223694"/>
                <a:gd name="connsiteY2" fmla="*/ 21081 h 42161"/>
                <a:gd name="connsiteX3" fmla="*/ 21091 w 223694"/>
                <a:gd name="connsiteY3" fmla="*/ 42162 h 42161"/>
                <a:gd name="connsiteX4" fmla="*/ 202604 w 223694"/>
                <a:gd name="connsiteY4" fmla="*/ 42162 h 42161"/>
                <a:gd name="connsiteX5" fmla="*/ 223695 w 223694"/>
                <a:gd name="connsiteY5" fmla="*/ 21081 h 42161"/>
                <a:gd name="connsiteX6" fmla="*/ 202604 w 223694"/>
                <a:gd name="connsiteY6" fmla="*/ 0 h 4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694" h="42161">
                  <a:moveTo>
                    <a:pt x="202604" y="0"/>
                  </a:moveTo>
                  <a:lnTo>
                    <a:pt x="21091" y="0"/>
                  </a:lnTo>
                  <a:cubicBezTo>
                    <a:pt x="9441" y="0"/>
                    <a:pt x="0" y="9438"/>
                    <a:pt x="0" y="21081"/>
                  </a:cubicBezTo>
                  <a:cubicBezTo>
                    <a:pt x="0" y="32723"/>
                    <a:pt x="9441" y="42162"/>
                    <a:pt x="21091" y="42162"/>
                  </a:cubicBezTo>
                  <a:lnTo>
                    <a:pt x="202604" y="42162"/>
                  </a:lnTo>
                  <a:cubicBezTo>
                    <a:pt x="214254" y="42162"/>
                    <a:pt x="223695" y="32723"/>
                    <a:pt x="223695" y="21081"/>
                  </a:cubicBezTo>
                  <a:cubicBezTo>
                    <a:pt x="223695" y="9438"/>
                    <a:pt x="214254" y="0"/>
                    <a:pt x="202604" y="0"/>
                  </a:cubicBezTo>
                  <a:close/>
                </a:path>
              </a:pathLst>
            </a:custGeom>
            <a:solidFill>
              <a:srgbClr val="FFFFFF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0" name="Graphic 4">
              <a:extLst>
                <a:ext uri="{FF2B5EF4-FFF2-40B4-BE49-F238E27FC236}">
                  <a16:creationId xmlns:a16="http://schemas.microsoft.com/office/drawing/2014/main" id="{CDCA8203-D38B-7546-B2CB-C3EEEF7AEF28}"/>
                </a:ext>
              </a:extLst>
            </p:cNvPr>
            <p:cNvSpPr/>
            <p:nvPr/>
          </p:nvSpPr>
          <p:spPr>
            <a:xfrm>
              <a:off x="4987734" y="2301983"/>
              <a:ext cx="56709" cy="56725"/>
            </a:xfrm>
            <a:custGeom>
              <a:avLst/>
              <a:gdLst>
                <a:gd name="connsiteX0" fmla="*/ 26859 w 53717"/>
                <a:gd name="connsiteY0" fmla="*/ 53733 h 53732"/>
                <a:gd name="connsiteX1" fmla="*/ 53718 w 53717"/>
                <a:gd name="connsiteY1" fmla="*/ 26866 h 53732"/>
                <a:gd name="connsiteX2" fmla="*/ 26859 w 53717"/>
                <a:gd name="connsiteY2" fmla="*/ 0 h 53732"/>
                <a:gd name="connsiteX3" fmla="*/ 0 w 53717"/>
                <a:gd name="connsiteY3" fmla="*/ 26866 h 53732"/>
                <a:gd name="connsiteX4" fmla="*/ 26859 w 53717"/>
                <a:gd name="connsiteY4" fmla="*/ 53733 h 5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17" h="53732">
                  <a:moveTo>
                    <a:pt x="26859" y="53733"/>
                  </a:moveTo>
                  <a:cubicBezTo>
                    <a:pt x="41692" y="53733"/>
                    <a:pt x="53718" y="41704"/>
                    <a:pt x="53718" y="26866"/>
                  </a:cubicBezTo>
                  <a:cubicBezTo>
                    <a:pt x="53718" y="12028"/>
                    <a:pt x="41692" y="0"/>
                    <a:pt x="26859" y="0"/>
                  </a:cubicBezTo>
                  <a:cubicBezTo>
                    <a:pt x="12026" y="0"/>
                    <a:pt x="0" y="12028"/>
                    <a:pt x="0" y="26866"/>
                  </a:cubicBezTo>
                  <a:cubicBezTo>
                    <a:pt x="0" y="41704"/>
                    <a:pt x="12026" y="53733"/>
                    <a:pt x="26859" y="53733"/>
                  </a:cubicBezTo>
                  <a:close/>
                </a:path>
              </a:pathLst>
            </a:custGeom>
            <a:solidFill>
              <a:srgbClr val="FFFFFF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1" name="Graphic 4">
              <a:extLst>
                <a:ext uri="{FF2B5EF4-FFF2-40B4-BE49-F238E27FC236}">
                  <a16:creationId xmlns:a16="http://schemas.microsoft.com/office/drawing/2014/main" id="{2C63146E-CDB8-0C47-8DFC-D4B0F94210DF}"/>
                </a:ext>
              </a:extLst>
            </p:cNvPr>
            <p:cNvSpPr/>
            <p:nvPr/>
          </p:nvSpPr>
          <p:spPr>
            <a:xfrm>
              <a:off x="5092944" y="2325644"/>
              <a:ext cx="184729" cy="9402"/>
            </a:xfrm>
            <a:custGeom>
              <a:avLst/>
              <a:gdLst>
                <a:gd name="connsiteX0" fmla="*/ 170528 w 174982"/>
                <a:gd name="connsiteY0" fmla="*/ 0 h 8906"/>
                <a:gd name="connsiteX1" fmla="*/ 4454 w 174982"/>
                <a:gd name="connsiteY1" fmla="*/ 0 h 8906"/>
                <a:gd name="connsiteX2" fmla="*/ 0 w 174982"/>
                <a:gd name="connsiteY2" fmla="*/ 4453 h 8906"/>
                <a:gd name="connsiteX3" fmla="*/ 4454 w 174982"/>
                <a:gd name="connsiteY3" fmla="*/ 8907 h 8906"/>
                <a:gd name="connsiteX4" fmla="*/ 170528 w 174982"/>
                <a:gd name="connsiteY4" fmla="*/ 8907 h 8906"/>
                <a:gd name="connsiteX5" fmla="*/ 174982 w 174982"/>
                <a:gd name="connsiteY5" fmla="*/ 4453 h 8906"/>
                <a:gd name="connsiteX6" fmla="*/ 170528 w 174982"/>
                <a:gd name="connsiteY6" fmla="*/ 0 h 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82" h="8906">
                  <a:moveTo>
                    <a:pt x="170528" y="0"/>
                  </a:moveTo>
                  <a:lnTo>
                    <a:pt x="4454" y="0"/>
                  </a:lnTo>
                  <a:cubicBezTo>
                    <a:pt x="1993" y="0"/>
                    <a:pt x="0" y="1994"/>
                    <a:pt x="0" y="4453"/>
                  </a:cubicBezTo>
                  <a:cubicBezTo>
                    <a:pt x="0" y="6913"/>
                    <a:pt x="1993" y="8907"/>
                    <a:pt x="4454" y="8907"/>
                  </a:cubicBezTo>
                  <a:lnTo>
                    <a:pt x="170528" y="8907"/>
                  </a:lnTo>
                  <a:cubicBezTo>
                    <a:pt x="172989" y="8907"/>
                    <a:pt x="174982" y="6913"/>
                    <a:pt x="174982" y="4453"/>
                  </a:cubicBezTo>
                  <a:cubicBezTo>
                    <a:pt x="174982" y="1994"/>
                    <a:pt x="172989" y="0"/>
                    <a:pt x="170528" y="0"/>
                  </a:cubicBezTo>
                  <a:close/>
                </a:path>
              </a:pathLst>
            </a:custGeom>
            <a:solidFill>
              <a:srgbClr val="FFFFFF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2" name="Graphic 4">
              <a:extLst>
                <a:ext uri="{FF2B5EF4-FFF2-40B4-BE49-F238E27FC236}">
                  <a16:creationId xmlns:a16="http://schemas.microsoft.com/office/drawing/2014/main" id="{DE9FD93A-A21E-154D-9152-F1E3A919D257}"/>
                </a:ext>
              </a:extLst>
            </p:cNvPr>
            <p:cNvSpPr/>
            <p:nvPr/>
          </p:nvSpPr>
          <p:spPr>
            <a:xfrm>
              <a:off x="3533632" y="2847763"/>
              <a:ext cx="811450" cy="487009"/>
            </a:xfrm>
            <a:custGeom>
              <a:avLst/>
              <a:gdLst>
                <a:gd name="connsiteX0" fmla="*/ 739588 w 768634"/>
                <a:gd name="connsiteY0" fmla="*/ 0 h 620121"/>
                <a:gd name="connsiteX1" fmla="*/ 29046 w 768634"/>
                <a:gd name="connsiteY1" fmla="*/ 0 h 620121"/>
                <a:gd name="connsiteX2" fmla="*/ 0 w 768634"/>
                <a:gd name="connsiteY2" fmla="*/ 29057 h 620121"/>
                <a:gd name="connsiteX3" fmla="*/ 0 w 768634"/>
                <a:gd name="connsiteY3" fmla="*/ 591065 h 620121"/>
                <a:gd name="connsiteX4" fmla="*/ 29046 w 768634"/>
                <a:gd name="connsiteY4" fmla="*/ 620122 h 620121"/>
                <a:gd name="connsiteX5" fmla="*/ 739588 w 768634"/>
                <a:gd name="connsiteY5" fmla="*/ 620122 h 620121"/>
                <a:gd name="connsiteX6" fmla="*/ 768634 w 768634"/>
                <a:gd name="connsiteY6" fmla="*/ 591065 h 620121"/>
                <a:gd name="connsiteX7" fmla="*/ 768634 w 768634"/>
                <a:gd name="connsiteY7" fmla="*/ 29057 h 620121"/>
                <a:gd name="connsiteX8" fmla="*/ 739588 w 768634"/>
                <a:gd name="connsiteY8" fmla="*/ 0 h 62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620121">
                  <a:moveTo>
                    <a:pt x="739588" y="0"/>
                  </a:moveTo>
                  <a:lnTo>
                    <a:pt x="29046" y="0"/>
                  </a:lnTo>
                  <a:cubicBezTo>
                    <a:pt x="13004" y="0"/>
                    <a:pt x="0" y="13010"/>
                    <a:pt x="0" y="29057"/>
                  </a:cubicBezTo>
                  <a:lnTo>
                    <a:pt x="0" y="591065"/>
                  </a:lnTo>
                  <a:cubicBezTo>
                    <a:pt x="0" y="607112"/>
                    <a:pt x="13004" y="620122"/>
                    <a:pt x="29046" y="620122"/>
                  </a:cubicBezTo>
                  <a:lnTo>
                    <a:pt x="739588" y="620122"/>
                  </a:lnTo>
                  <a:cubicBezTo>
                    <a:pt x="755630" y="620122"/>
                    <a:pt x="768634" y="607112"/>
                    <a:pt x="768634" y="591065"/>
                  </a:cubicBezTo>
                  <a:lnTo>
                    <a:pt x="768634" y="29057"/>
                  </a:lnTo>
                  <a:cubicBezTo>
                    <a:pt x="768634" y="13010"/>
                    <a:pt x="755630" y="0"/>
                    <a:pt x="739588" y="0"/>
                  </a:cubicBezTo>
                  <a:close/>
                </a:path>
              </a:pathLst>
            </a:custGeom>
            <a:solidFill>
              <a:schemeClr val="tx2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3" name="Graphic 4">
              <a:extLst>
                <a:ext uri="{FF2B5EF4-FFF2-40B4-BE49-F238E27FC236}">
                  <a16:creationId xmlns:a16="http://schemas.microsoft.com/office/drawing/2014/main" id="{1C20FE4B-2D2A-6B42-80AE-877A7C18F8B4}"/>
                </a:ext>
              </a:extLst>
            </p:cNvPr>
            <p:cNvSpPr/>
            <p:nvPr/>
          </p:nvSpPr>
          <p:spPr>
            <a:xfrm>
              <a:off x="3511132" y="4317699"/>
              <a:ext cx="1919625" cy="86591"/>
            </a:xfrm>
            <a:custGeom>
              <a:avLst/>
              <a:gdLst>
                <a:gd name="connsiteX0" fmla="*/ 0 w 1818335"/>
                <a:gd name="connsiteY0" fmla="*/ 0 h 82022"/>
                <a:gd name="connsiteX1" fmla="*/ 1791079 w 1818335"/>
                <a:gd name="connsiteY1" fmla="*/ 0 h 82022"/>
                <a:gd name="connsiteX2" fmla="*/ 1810351 w 1818335"/>
                <a:gd name="connsiteY2" fmla="*/ 7989 h 82022"/>
                <a:gd name="connsiteX3" fmla="*/ 1818335 w 1818335"/>
                <a:gd name="connsiteY3" fmla="*/ 27268 h 82022"/>
                <a:gd name="connsiteX4" fmla="*/ 1818335 w 1818335"/>
                <a:gd name="connsiteY4" fmla="*/ 82023 h 82022"/>
                <a:gd name="connsiteX5" fmla="*/ 0 w 1818335"/>
                <a:gd name="connsiteY5" fmla="*/ 82023 h 82022"/>
                <a:gd name="connsiteX6" fmla="*/ 0 w 1818335"/>
                <a:gd name="connsiteY6" fmla="*/ 0 h 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335" h="82022">
                  <a:moveTo>
                    <a:pt x="0" y="0"/>
                  </a:moveTo>
                  <a:lnTo>
                    <a:pt x="1791079" y="0"/>
                  </a:lnTo>
                  <a:cubicBezTo>
                    <a:pt x="1798307" y="0"/>
                    <a:pt x="1805240" y="2874"/>
                    <a:pt x="1810351" y="7989"/>
                  </a:cubicBezTo>
                  <a:cubicBezTo>
                    <a:pt x="1815466" y="13101"/>
                    <a:pt x="1818335" y="20038"/>
                    <a:pt x="1818335" y="27268"/>
                  </a:cubicBezTo>
                  <a:lnTo>
                    <a:pt x="1818335" y="82023"/>
                  </a:lnTo>
                  <a:lnTo>
                    <a:pt x="0" y="82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4" name="Graphic 4">
              <a:extLst>
                <a:ext uri="{FF2B5EF4-FFF2-40B4-BE49-F238E27FC236}">
                  <a16:creationId xmlns:a16="http://schemas.microsoft.com/office/drawing/2014/main" id="{3CBBFB10-D093-1245-907C-FB6F0492B229}"/>
                </a:ext>
              </a:extLst>
            </p:cNvPr>
            <p:cNvSpPr/>
            <p:nvPr/>
          </p:nvSpPr>
          <p:spPr>
            <a:xfrm>
              <a:off x="3533632" y="3429184"/>
              <a:ext cx="811450" cy="50364"/>
            </a:xfrm>
            <a:custGeom>
              <a:avLst/>
              <a:gdLst>
                <a:gd name="connsiteX0" fmla="*/ 745024 w 768634"/>
                <a:gd name="connsiteY0" fmla="*/ 0 h 47707"/>
                <a:gd name="connsiteX1" fmla="*/ 23610 w 768634"/>
                <a:gd name="connsiteY1" fmla="*/ 0 h 47707"/>
                <a:gd name="connsiteX2" fmla="*/ 0 w 768634"/>
                <a:gd name="connsiteY2" fmla="*/ 23617 h 47707"/>
                <a:gd name="connsiteX3" fmla="*/ 0 w 768634"/>
                <a:gd name="connsiteY3" fmla="*/ 24091 h 47707"/>
                <a:gd name="connsiteX4" fmla="*/ 23610 w 768634"/>
                <a:gd name="connsiteY4" fmla="*/ 47708 h 47707"/>
                <a:gd name="connsiteX5" fmla="*/ 745024 w 768634"/>
                <a:gd name="connsiteY5" fmla="*/ 47708 h 47707"/>
                <a:gd name="connsiteX6" fmla="*/ 768634 w 768634"/>
                <a:gd name="connsiteY6" fmla="*/ 24091 h 47707"/>
                <a:gd name="connsiteX7" fmla="*/ 768634 w 768634"/>
                <a:gd name="connsiteY7" fmla="*/ 23617 h 47707"/>
                <a:gd name="connsiteX8" fmla="*/ 745024 w 768634"/>
                <a:gd name="connsiteY8" fmla="*/ 0 h 4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07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4"/>
                    <a:pt x="10569" y="47708"/>
                    <a:pt x="23610" y="47708"/>
                  </a:cubicBezTo>
                  <a:lnTo>
                    <a:pt x="745024" y="47708"/>
                  </a:lnTo>
                  <a:cubicBezTo>
                    <a:pt x="758065" y="47708"/>
                    <a:pt x="768634" y="37134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5" name="Graphic 4">
              <a:extLst>
                <a:ext uri="{FF2B5EF4-FFF2-40B4-BE49-F238E27FC236}">
                  <a16:creationId xmlns:a16="http://schemas.microsoft.com/office/drawing/2014/main" id="{B58DC686-0B3B-4846-9EAB-C1FB47735C90}"/>
                </a:ext>
              </a:extLst>
            </p:cNvPr>
            <p:cNvSpPr/>
            <p:nvPr/>
          </p:nvSpPr>
          <p:spPr>
            <a:xfrm>
              <a:off x="3533632" y="3553313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1 h 47711"/>
                <a:gd name="connsiteX5" fmla="*/ 745024 w 768634"/>
                <a:gd name="connsiteY5" fmla="*/ 47711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1"/>
                    <a:pt x="23610" y="47711"/>
                  </a:cubicBezTo>
                  <a:lnTo>
                    <a:pt x="745024" y="47711"/>
                  </a:lnTo>
                  <a:cubicBezTo>
                    <a:pt x="758065" y="47711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6" name="Graphic 4">
              <a:extLst>
                <a:ext uri="{FF2B5EF4-FFF2-40B4-BE49-F238E27FC236}">
                  <a16:creationId xmlns:a16="http://schemas.microsoft.com/office/drawing/2014/main" id="{1F89962E-631A-0B4D-9F5B-06B51312ACD6}"/>
                </a:ext>
              </a:extLst>
            </p:cNvPr>
            <p:cNvSpPr/>
            <p:nvPr/>
          </p:nvSpPr>
          <p:spPr>
            <a:xfrm>
              <a:off x="3533632" y="3677476"/>
              <a:ext cx="811450" cy="50364"/>
            </a:xfrm>
            <a:custGeom>
              <a:avLst/>
              <a:gdLst>
                <a:gd name="connsiteX0" fmla="*/ 745024 w 768634"/>
                <a:gd name="connsiteY0" fmla="*/ 0 h 47707"/>
                <a:gd name="connsiteX1" fmla="*/ 23610 w 768634"/>
                <a:gd name="connsiteY1" fmla="*/ 0 h 47707"/>
                <a:gd name="connsiteX2" fmla="*/ 0 w 768634"/>
                <a:gd name="connsiteY2" fmla="*/ 23617 h 47707"/>
                <a:gd name="connsiteX3" fmla="*/ 0 w 768634"/>
                <a:gd name="connsiteY3" fmla="*/ 24091 h 47707"/>
                <a:gd name="connsiteX4" fmla="*/ 23610 w 768634"/>
                <a:gd name="connsiteY4" fmla="*/ 47708 h 47707"/>
                <a:gd name="connsiteX5" fmla="*/ 745024 w 768634"/>
                <a:gd name="connsiteY5" fmla="*/ 47708 h 47707"/>
                <a:gd name="connsiteX6" fmla="*/ 768634 w 768634"/>
                <a:gd name="connsiteY6" fmla="*/ 24091 h 47707"/>
                <a:gd name="connsiteX7" fmla="*/ 768634 w 768634"/>
                <a:gd name="connsiteY7" fmla="*/ 23617 h 47707"/>
                <a:gd name="connsiteX8" fmla="*/ 745024 w 768634"/>
                <a:gd name="connsiteY8" fmla="*/ 0 h 4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07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4"/>
                    <a:pt x="10569" y="47708"/>
                    <a:pt x="23610" y="47708"/>
                  </a:cubicBezTo>
                  <a:lnTo>
                    <a:pt x="745024" y="47708"/>
                  </a:lnTo>
                  <a:cubicBezTo>
                    <a:pt x="758065" y="47708"/>
                    <a:pt x="768634" y="37134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80" name="Graphic 4">
              <a:extLst>
                <a:ext uri="{FF2B5EF4-FFF2-40B4-BE49-F238E27FC236}">
                  <a16:creationId xmlns:a16="http://schemas.microsoft.com/office/drawing/2014/main" id="{44C65DC8-C3D0-C241-B35E-D55ACAFCC3F3}"/>
                </a:ext>
              </a:extLst>
            </p:cNvPr>
            <p:cNvSpPr/>
            <p:nvPr/>
          </p:nvSpPr>
          <p:spPr>
            <a:xfrm>
              <a:off x="4604149" y="2847763"/>
              <a:ext cx="811450" cy="487009"/>
            </a:xfrm>
            <a:custGeom>
              <a:avLst/>
              <a:gdLst>
                <a:gd name="connsiteX0" fmla="*/ 739588 w 768634"/>
                <a:gd name="connsiteY0" fmla="*/ 0 h 620121"/>
                <a:gd name="connsiteX1" fmla="*/ 29046 w 768634"/>
                <a:gd name="connsiteY1" fmla="*/ 0 h 620121"/>
                <a:gd name="connsiteX2" fmla="*/ 0 w 768634"/>
                <a:gd name="connsiteY2" fmla="*/ 29057 h 620121"/>
                <a:gd name="connsiteX3" fmla="*/ 0 w 768634"/>
                <a:gd name="connsiteY3" fmla="*/ 591065 h 620121"/>
                <a:gd name="connsiteX4" fmla="*/ 29046 w 768634"/>
                <a:gd name="connsiteY4" fmla="*/ 620122 h 620121"/>
                <a:gd name="connsiteX5" fmla="*/ 739588 w 768634"/>
                <a:gd name="connsiteY5" fmla="*/ 620122 h 620121"/>
                <a:gd name="connsiteX6" fmla="*/ 768634 w 768634"/>
                <a:gd name="connsiteY6" fmla="*/ 591065 h 620121"/>
                <a:gd name="connsiteX7" fmla="*/ 768634 w 768634"/>
                <a:gd name="connsiteY7" fmla="*/ 29057 h 620121"/>
                <a:gd name="connsiteX8" fmla="*/ 739588 w 768634"/>
                <a:gd name="connsiteY8" fmla="*/ 0 h 62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620121">
                  <a:moveTo>
                    <a:pt x="739588" y="0"/>
                  </a:moveTo>
                  <a:lnTo>
                    <a:pt x="29046" y="0"/>
                  </a:lnTo>
                  <a:cubicBezTo>
                    <a:pt x="13004" y="0"/>
                    <a:pt x="0" y="13010"/>
                    <a:pt x="0" y="29057"/>
                  </a:cubicBezTo>
                  <a:lnTo>
                    <a:pt x="0" y="591065"/>
                  </a:lnTo>
                  <a:cubicBezTo>
                    <a:pt x="0" y="607112"/>
                    <a:pt x="13004" y="620122"/>
                    <a:pt x="29046" y="620122"/>
                  </a:cubicBezTo>
                  <a:lnTo>
                    <a:pt x="739588" y="620122"/>
                  </a:lnTo>
                  <a:cubicBezTo>
                    <a:pt x="755630" y="620122"/>
                    <a:pt x="768634" y="607112"/>
                    <a:pt x="768634" y="591065"/>
                  </a:cubicBezTo>
                  <a:lnTo>
                    <a:pt x="768634" y="29057"/>
                  </a:lnTo>
                  <a:cubicBezTo>
                    <a:pt x="768634" y="13010"/>
                    <a:pt x="755630" y="0"/>
                    <a:pt x="739588" y="0"/>
                  </a:cubicBezTo>
                  <a:close/>
                </a:path>
              </a:pathLst>
            </a:custGeom>
            <a:solidFill>
              <a:schemeClr val="tx2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81" name="Graphic 4">
              <a:extLst>
                <a:ext uri="{FF2B5EF4-FFF2-40B4-BE49-F238E27FC236}">
                  <a16:creationId xmlns:a16="http://schemas.microsoft.com/office/drawing/2014/main" id="{6427A930-A57B-BD4B-87A4-3A8C0C25A487}"/>
                </a:ext>
              </a:extLst>
            </p:cNvPr>
            <p:cNvSpPr/>
            <p:nvPr/>
          </p:nvSpPr>
          <p:spPr>
            <a:xfrm>
              <a:off x="4604149" y="3429184"/>
              <a:ext cx="811450" cy="50364"/>
            </a:xfrm>
            <a:custGeom>
              <a:avLst/>
              <a:gdLst>
                <a:gd name="connsiteX0" fmla="*/ 745024 w 768634"/>
                <a:gd name="connsiteY0" fmla="*/ 0 h 47707"/>
                <a:gd name="connsiteX1" fmla="*/ 23610 w 768634"/>
                <a:gd name="connsiteY1" fmla="*/ 0 h 47707"/>
                <a:gd name="connsiteX2" fmla="*/ 0 w 768634"/>
                <a:gd name="connsiteY2" fmla="*/ 23617 h 47707"/>
                <a:gd name="connsiteX3" fmla="*/ 0 w 768634"/>
                <a:gd name="connsiteY3" fmla="*/ 24091 h 47707"/>
                <a:gd name="connsiteX4" fmla="*/ 23610 w 768634"/>
                <a:gd name="connsiteY4" fmla="*/ 47708 h 47707"/>
                <a:gd name="connsiteX5" fmla="*/ 745024 w 768634"/>
                <a:gd name="connsiteY5" fmla="*/ 47708 h 47707"/>
                <a:gd name="connsiteX6" fmla="*/ 768634 w 768634"/>
                <a:gd name="connsiteY6" fmla="*/ 24091 h 47707"/>
                <a:gd name="connsiteX7" fmla="*/ 768634 w 768634"/>
                <a:gd name="connsiteY7" fmla="*/ 23617 h 47707"/>
                <a:gd name="connsiteX8" fmla="*/ 745024 w 768634"/>
                <a:gd name="connsiteY8" fmla="*/ 0 h 4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07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4"/>
                    <a:pt x="10569" y="47708"/>
                    <a:pt x="23610" y="47708"/>
                  </a:cubicBezTo>
                  <a:lnTo>
                    <a:pt x="745024" y="47708"/>
                  </a:lnTo>
                  <a:cubicBezTo>
                    <a:pt x="758065" y="47708"/>
                    <a:pt x="768634" y="37134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2" name="Graphic 4">
              <a:extLst>
                <a:ext uri="{FF2B5EF4-FFF2-40B4-BE49-F238E27FC236}">
                  <a16:creationId xmlns:a16="http://schemas.microsoft.com/office/drawing/2014/main" id="{580D9785-1955-7240-9EFB-D9705258524A}"/>
                </a:ext>
              </a:extLst>
            </p:cNvPr>
            <p:cNvSpPr/>
            <p:nvPr/>
          </p:nvSpPr>
          <p:spPr>
            <a:xfrm>
              <a:off x="4604149" y="3553313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1 h 47711"/>
                <a:gd name="connsiteX5" fmla="*/ 745024 w 768634"/>
                <a:gd name="connsiteY5" fmla="*/ 47711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1"/>
                    <a:pt x="23610" y="47711"/>
                  </a:cubicBezTo>
                  <a:lnTo>
                    <a:pt x="745024" y="47711"/>
                  </a:lnTo>
                  <a:cubicBezTo>
                    <a:pt x="758065" y="47711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4" name="Graphic 4">
              <a:extLst>
                <a:ext uri="{FF2B5EF4-FFF2-40B4-BE49-F238E27FC236}">
                  <a16:creationId xmlns:a16="http://schemas.microsoft.com/office/drawing/2014/main" id="{CA6F19B6-FD85-6B40-9A80-2FD77C86BFC8}"/>
                </a:ext>
              </a:extLst>
            </p:cNvPr>
            <p:cNvSpPr/>
            <p:nvPr/>
          </p:nvSpPr>
          <p:spPr>
            <a:xfrm>
              <a:off x="4604149" y="3677476"/>
              <a:ext cx="811450" cy="50364"/>
            </a:xfrm>
            <a:custGeom>
              <a:avLst/>
              <a:gdLst>
                <a:gd name="connsiteX0" fmla="*/ 745024 w 768634"/>
                <a:gd name="connsiteY0" fmla="*/ 0 h 47707"/>
                <a:gd name="connsiteX1" fmla="*/ 23610 w 768634"/>
                <a:gd name="connsiteY1" fmla="*/ 0 h 47707"/>
                <a:gd name="connsiteX2" fmla="*/ 0 w 768634"/>
                <a:gd name="connsiteY2" fmla="*/ 23617 h 47707"/>
                <a:gd name="connsiteX3" fmla="*/ 0 w 768634"/>
                <a:gd name="connsiteY3" fmla="*/ 24091 h 47707"/>
                <a:gd name="connsiteX4" fmla="*/ 23610 w 768634"/>
                <a:gd name="connsiteY4" fmla="*/ 47708 h 47707"/>
                <a:gd name="connsiteX5" fmla="*/ 745024 w 768634"/>
                <a:gd name="connsiteY5" fmla="*/ 47708 h 47707"/>
                <a:gd name="connsiteX6" fmla="*/ 768634 w 768634"/>
                <a:gd name="connsiteY6" fmla="*/ 24091 h 47707"/>
                <a:gd name="connsiteX7" fmla="*/ 768634 w 768634"/>
                <a:gd name="connsiteY7" fmla="*/ 23617 h 47707"/>
                <a:gd name="connsiteX8" fmla="*/ 745024 w 768634"/>
                <a:gd name="connsiteY8" fmla="*/ 0 h 4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07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4"/>
                    <a:pt x="10569" y="47708"/>
                    <a:pt x="23610" y="47708"/>
                  </a:cubicBezTo>
                  <a:lnTo>
                    <a:pt x="745024" y="47708"/>
                  </a:lnTo>
                  <a:cubicBezTo>
                    <a:pt x="758065" y="47708"/>
                    <a:pt x="768634" y="37134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6" name="Graphic 4">
              <a:extLst>
                <a:ext uri="{FF2B5EF4-FFF2-40B4-BE49-F238E27FC236}">
                  <a16:creationId xmlns:a16="http://schemas.microsoft.com/office/drawing/2014/main" id="{CFC0CA74-63F0-3047-9932-9ACAA7EC9BF6}"/>
                </a:ext>
              </a:extLst>
            </p:cNvPr>
            <p:cNvSpPr/>
            <p:nvPr/>
          </p:nvSpPr>
          <p:spPr>
            <a:xfrm>
              <a:off x="4604149" y="3801605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2 h 47711"/>
                <a:gd name="connsiteX5" fmla="*/ 745024 w 768634"/>
                <a:gd name="connsiteY5" fmla="*/ 47712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2"/>
                    <a:pt x="23610" y="47712"/>
                  </a:cubicBezTo>
                  <a:lnTo>
                    <a:pt x="745024" y="47712"/>
                  </a:lnTo>
                  <a:cubicBezTo>
                    <a:pt x="758065" y="47712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7" name="Graphic 4">
              <a:extLst>
                <a:ext uri="{FF2B5EF4-FFF2-40B4-BE49-F238E27FC236}">
                  <a16:creationId xmlns:a16="http://schemas.microsoft.com/office/drawing/2014/main" id="{4CD3C195-5FE0-8F45-A31C-42BE1382897C}"/>
                </a:ext>
              </a:extLst>
            </p:cNvPr>
            <p:cNvSpPr/>
            <p:nvPr/>
          </p:nvSpPr>
          <p:spPr>
            <a:xfrm>
              <a:off x="4604149" y="3925730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1 h 47711"/>
                <a:gd name="connsiteX5" fmla="*/ 745024 w 768634"/>
                <a:gd name="connsiteY5" fmla="*/ 47711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1"/>
                    <a:pt x="23610" y="47711"/>
                  </a:cubicBezTo>
                  <a:lnTo>
                    <a:pt x="745024" y="47711"/>
                  </a:lnTo>
                  <a:cubicBezTo>
                    <a:pt x="758065" y="47711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8" name="Graphic 4">
              <a:extLst>
                <a:ext uri="{FF2B5EF4-FFF2-40B4-BE49-F238E27FC236}">
                  <a16:creationId xmlns:a16="http://schemas.microsoft.com/office/drawing/2014/main" id="{8214BD47-A492-174A-88B1-0F55722CA513}"/>
                </a:ext>
              </a:extLst>
            </p:cNvPr>
            <p:cNvSpPr/>
            <p:nvPr/>
          </p:nvSpPr>
          <p:spPr>
            <a:xfrm>
              <a:off x="4604149" y="4049859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1 h 47711"/>
                <a:gd name="connsiteX5" fmla="*/ 745024 w 768634"/>
                <a:gd name="connsiteY5" fmla="*/ 47711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1"/>
                    <a:pt x="23610" y="47711"/>
                  </a:cubicBezTo>
                  <a:lnTo>
                    <a:pt x="745024" y="47711"/>
                  </a:lnTo>
                  <a:cubicBezTo>
                    <a:pt x="758065" y="47711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351B7B-F5C4-E345-A77B-0A3C5EDD24E6}"/>
                </a:ext>
              </a:extLst>
            </p:cNvPr>
            <p:cNvSpPr txBox="1"/>
            <p:nvPr/>
          </p:nvSpPr>
          <p:spPr>
            <a:xfrm>
              <a:off x="4085725" y="2508859"/>
              <a:ext cx="8309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>
                  <a:ln>
                    <a:noFill/>
                  </a:ln>
                  <a:solidFill>
                    <a:srgbClr val="008AAB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Your Bank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E50C3A27-3786-6F4E-996E-38A9BEEEAF4B}"/>
                </a:ext>
              </a:extLst>
            </p:cNvPr>
            <p:cNvSpPr txBox="1"/>
            <p:nvPr/>
          </p:nvSpPr>
          <p:spPr>
            <a:xfrm>
              <a:off x="3645287" y="2912872"/>
              <a:ext cx="588142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Consumer</a:t>
              </a:r>
              <a:b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</a:br>
              <a: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Banking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18A65C61-C286-A449-B0C7-D59142A51F1F}"/>
                </a:ext>
              </a:extLst>
            </p:cNvPr>
            <p:cNvSpPr txBox="1"/>
            <p:nvPr/>
          </p:nvSpPr>
          <p:spPr>
            <a:xfrm>
              <a:off x="4672937" y="2912872"/>
              <a:ext cx="669895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Commercial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Banking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BA038A-59A1-BF48-9F26-B1C3E1D17BD5}"/>
              </a:ext>
            </a:extLst>
          </p:cNvPr>
          <p:cNvSpPr txBox="1"/>
          <p:nvPr/>
        </p:nvSpPr>
        <p:spPr>
          <a:xfrm>
            <a:off x="7709298" y="4447988"/>
            <a:ext cx="1156793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Entitlements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DA23520D-0FB9-114A-B199-C25A8F167498}"/>
              </a:ext>
            </a:extLst>
          </p:cNvPr>
          <p:cNvSpPr txBox="1"/>
          <p:nvPr/>
        </p:nvSpPr>
        <p:spPr>
          <a:xfrm>
            <a:off x="8474815" y="3985548"/>
            <a:ext cx="898870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Treasury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304FB34C-8762-1347-878F-160A8692E993}"/>
              </a:ext>
            </a:extLst>
          </p:cNvPr>
          <p:cNvSpPr txBox="1"/>
          <p:nvPr/>
        </p:nvSpPr>
        <p:spPr>
          <a:xfrm>
            <a:off x="7919732" y="4910430"/>
            <a:ext cx="1478711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Merchant Services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E39AC77-C57E-2A4A-8013-4A006ADEC13D}"/>
              </a:ext>
            </a:extLst>
          </p:cNvPr>
          <p:cNvSpPr txBox="1"/>
          <p:nvPr/>
        </p:nvSpPr>
        <p:spPr>
          <a:xfrm>
            <a:off x="9050788" y="4447989"/>
            <a:ext cx="1106700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Positive Pay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2BC23AB3-63BD-EE4A-A1E0-C68384704077}"/>
              </a:ext>
            </a:extLst>
          </p:cNvPr>
          <p:cNvSpPr txBox="1"/>
          <p:nvPr/>
        </p:nvSpPr>
        <p:spPr>
          <a:xfrm>
            <a:off x="10342635" y="5372870"/>
            <a:ext cx="884061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Lockbox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DF1F4342-8B97-7346-BCB3-B4F4E4504BB1}"/>
              </a:ext>
            </a:extLst>
          </p:cNvPr>
          <p:cNvSpPr txBox="1"/>
          <p:nvPr/>
        </p:nvSpPr>
        <p:spPr>
          <a:xfrm>
            <a:off x="9523109" y="3985548"/>
            <a:ext cx="1182239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Cash Services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6D424CD7-60D5-084C-BE98-EC53F2332C01}"/>
              </a:ext>
            </a:extLst>
          </p:cNvPr>
          <p:cNvSpPr txBox="1"/>
          <p:nvPr/>
        </p:nvSpPr>
        <p:spPr>
          <a:xfrm>
            <a:off x="9667448" y="4902925"/>
            <a:ext cx="1365446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Business Bill Pay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5AB14BF-8618-2E40-BC1A-EB0BDF715B0E}"/>
              </a:ext>
            </a:extLst>
          </p:cNvPr>
          <p:cNvSpPr txBox="1"/>
          <p:nvPr/>
        </p:nvSpPr>
        <p:spPr>
          <a:xfrm>
            <a:off x="8149294" y="5387450"/>
            <a:ext cx="1861453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Remote Deposit Capture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479C311-E3BB-7849-AE25-F023A16FA112}"/>
              </a:ext>
            </a:extLst>
          </p:cNvPr>
          <p:cNvSpPr txBox="1"/>
          <p:nvPr/>
        </p:nvSpPr>
        <p:spPr>
          <a:xfrm>
            <a:off x="2792700" y="4447989"/>
            <a:ext cx="1457801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Check My Balance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B0E315A-2F0A-7840-A909-EEB88E5455C1}"/>
              </a:ext>
            </a:extLst>
          </p:cNvPr>
          <p:cNvSpPr txBox="1"/>
          <p:nvPr/>
        </p:nvSpPr>
        <p:spPr>
          <a:xfrm>
            <a:off x="2138497" y="4910430"/>
            <a:ext cx="1317821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Transfer Money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1E1AADA2-6E5C-D942-A6BC-82833839DF18}"/>
              </a:ext>
            </a:extLst>
          </p:cNvPr>
          <p:cNvSpPr txBox="1"/>
          <p:nvPr/>
        </p:nvSpPr>
        <p:spPr>
          <a:xfrm>
            <a:off x="2792701" y="5372872"/>
            <a:ext cx="874807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Pay Bills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1D1D8852-8D4B-A343-AEC4-E3772AD16C6C}"/>
              </a:ext>
            </a:extLst>
          </p:cNvPr>
          <p:cNvSpPr txBox="1"/>
          <p:nvPr/>
        </p:nvSpPr>
        <p:spPr>
          <a:xfrm>
            <a:off x="839755" y="4447989"/>
            <a:ext cx="1836047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4E95BB2C-C45E-C14A-8781-21E1B26EB66F}"/>
              </a:ext>
            </a:extLst>
          </p:cNvPr>
          <p:cNvSpPr txBox="1"/>
          <p:nvPr/>
        </p:nvSpPr>
        <p:spPr>
          <a:xfrm>
            <a:off x="668439" y="4927099"/>
            <a:ext cx="1392807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05CBBDCC-8FEF-AE44-AC0C-39231F5E398B}"/>
              </a:ext>
            </a:extLst>
          </p:cNvPr>
          <p:cNvSpPr txBox="1"/>
          <p:nvPr/>
        </p:nvSpPr>
        <p:spPr>
          <a:xfrm>
            <a:off x="1716614" y="5389541"/>
            <a:ext cx="1008749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D2F3053D-A30F-F246-8FDB-8BA3CEB0B4AB}"/>
              </a:ext>
            </a:extLst>
          </p:cNvPr>
          <p:cNvSpPr txBox="1"/>
          <p:nvPr/>
        </p:nvSpPr>
        <p:spPr>
          <a:xfrm>
            <a:off x="1927289" y="4002217"/>
            <a:ext cx="1392807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E85489A3-D325-AD48-BC92-9188363948E2}"/>
              </a:ext>
            </a:extLst>
          </p:cNvPr>
          <p:cNvSpPr txBox="1"/>
          <p:nvPr/>
        </p:nvSpPr>
        <p:spPr>
          <a:xfrm>
            <a:off x="271951" y="5389541"/>
            <a:ext cx="1392807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484CCC8C-06F8-1247-831E-25FAFA51F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1739" y="3764821"/>
            <a:ext cx="393803" cy="30765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20182E0-2120-EEF2-BD18-0E88F83549C2}"/>
              </a:ext>
            </a:extLst>
          </p:cNvPr>
          <p:cNvSpPr txBox="1"/>
          <p:nvPr/>
        </p:nvSpPr>
        <p:spPr>
          <a:xfrm>
            <a:off x="10372763" y="4445538"/>
            <a:ext cx="634117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ACH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7B06DE-1209-996E-1770-59351529C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u="none" strike="noStrike" kern="120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sym typeface="Arial"/>
              </a:rPr>
              <a:t>Proprietary &amp; Confidential </a:t>
            </a:r>
          </a:p>
        </p:txBody>
      </p:sp>
    </p:spTree>
    <p:extLst>
      <p:ext uri="{BB962C8B-B14F-4D97-AF65-F5344CB8AC3E}">
        <p14:creationId xmlns:p14="http://schemas.microsoft.com/office/powerpoint/2010/main" val="38800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6BF7B-DA8B-BF5B-75A1-035695B5E5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AF7AAEA8-813D-6E3C-588F-C7631322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3" y="3738915"/>
            <a:ext cx="1775979" cy="2468880"/>
          </a:xfrm>
          <a:prstGeom prst="rect">
            <a:avLst/>
          </a:prstGeom>
        </p:spPr>
      </p:pic>
      <p:pic>
        <p:nvPicPr>
          <p:cNvPr id="9" name="Picture 8" descr="A person measuring the floor&#10;&#10;Description automatically generated">
            <a:extLst>
              <a:ext uri="{FF2B5EF4-FFF2-40B4-BE49-F238E27FC236}">
                <a16:creationId xmlns:a16="http://schemas.microsoft.com/office/drawing/2014/main" id="{1158370E-D002-4C34-492B-0771301C3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6660" y="1057776"/>
            <a:ext cx="1855010" cy="2676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D1ADC0-40BE-047E-AB8E-F44B04E96706}"/>
              </a:ext>
            </a:extLst>
          </p:cNvPr>
          <p:cNvSpPr txBox="1"/>
          <p:nvPr/>
        </p:nvSpPr>
        <p:spPr>
          <a:xfrm>
            <a:off x="931045" y="1393672"/>
            <a:ext cx="8356600" cy="182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We've been looking for a tool that will allow us to more conveniently accept and manage credit card payments. It's just been very difficult. We've had a relationship with Bank of America for years, but they don't really have an easy mechanism outside of like a Square-type terminal to address that need, but some of their fees are really exorbitant.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FE46F-4C8E-AA43-6BF5-BA929D4FB3DC}"/>
              </a:ext>
            </a:extLst>
          </p:cNvPr>
          <p:cNvSpPr txBox="1"/>
          <p:nvPr/>
        </p:nvSpPr>
        <p:spPr>
          <a:xfrm>
            <a:off x="2711463" y="4088286"/>
            <a:ext cx="8332910" cy="147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Now I'm able to utilize Tap to Pay on iPhone without having to have Square connected on multiple devices. I do graphic design, so it’s great to be able to take a payment right there on the spot — whether it’s at a marketing show, flea market, a pop up, or just at the office.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696D7E-0B65-69E4-82F3-54F87EA4E200}"/>
              </a:ext>
            </a:extLst>
          </p:cNvPr>
          <p:cNvSpPr/>
          <p:nvPr/>
        </p:nvSpPr>
        <p:spPr>
          <a:xfrm>
            <a:off x="609600" y="1057775"/>
            <a:ext cx="10922069" cy="2676087"/>
          </a:xfrm>
          <a:prstGeom prst="rect">
            <a:avLst/>
          </a:prstGeom>
          <a:noFill/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637E5-D6E9-4980-090D-98EFCB5A6D6C}"/>
              </a:ext>
            </a:extLst>
          </p:cNvPr>
          <p:cNvSpPr txBox="1"/>
          <p:nvPr/>
        </p:nvSpPr>
        <p:spPr>
          <a:xfrm>
            <a:off x="7118386" y="3204014"/>
            <a:ext cx="284565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u="none" strike="noStrike" kern="0" cap="none" spc="300" normalizeH="0" baseline="0" noProof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Corbel" panose="020B0503020204020204"/>
                <a:sym typeface="Arial"/>
              </a:rPr>
              <a:t>GENERAL CONTRACTOR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B93484-7A92-51F2-A43B-71603F1D863B}"/>
              </a:ext>
            </a:extLst>
          </p:cNvPr>
          <p:cNvSpPr/>
          <p:nvPr/>
        </p:nvSpPr>
        <p:spPr>
          <a:xfrm>
            <a:off x="609600" y="3736389"/>
            <a:ext cx="10922069" cy="2468880"/>
          </a:xfrm>
          <a:prstGeom prst="rect">
            <a:avLst/>
          </a:prstGeom>
          <a:noFill/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40F858-A222-01EE-726C-12E57252E7A5}"/>
              </a:ext>
            </a:extLst>
          </p:cNvPr>
          <p:cNvSpPr txBox="1"/>
          <p:nvPr/>
        </p:nvSpPr>
        <p:spPr>
          <a:xfrm>
            <a:off x="2045950" y="5634115"/>
            <a:ext cx="2419252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u="none" strike="noStrike" kern="0" cap="none" spc="300" normalizeH="0" baseline="0" noProof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Corbel" panose="020B0503020204020204"/>
                <a:sym typeface="Arial"/>
              </a:rPr>
              <a:t>GRAPHIC DESIGNER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1780C32-ED29-769A-84E3-7A66B0303764}"/>
              </a:ext>
            </a:extLst>
          </p:cNvPr>
          <p:cNvSpPr txBox="1">
            <a:spLocks/>
          </p:cNvSpPr>
          <p:nvPr/>
        </p:nvSpPr>
        <p:spPr>
          <a:xfrm>
            <a:off x="609600" y="130262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163A5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40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Arial"/>
              </a:rPr>
              <a:t>WHAT SMALL BUSINESSES ARE SAYING…</a:t>
            </a:r>
          </a:p>
        </p:txBody>
      </p:sp>
    </p:spTree>
    <p:extLst>
      <p:ext uri="{BB962C8B-B14F-4D97-AF65-F5344CB8AC3E}">
        <p14:creationId xmlns:p14="http://schemas.microsoft.com/office/powerpoint/2010/main" val="166913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15B234D0-2555-7575-5765-869DDF1D7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902" y="1049860"/>
            <a:ext cx="3356344" cy="5456765"/>
          </a:xfrm>
          <a:prstGeom prst="rect">
            <a:avLst/>
          </a:prstGeom>
          <a:effectLst>
            <a:outerShdw blurRad="445864" dist="228405" dir="3360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8A05C918-1DDA-6519-0859-7EE08664A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046" y="379590"/>
            <a:ext cx="3367171" cy="5380977"/>
          </a:xfrm>
          <a:prstGeom prst="rect">
            <a:avLst/>
          </a:prstGeom>
          <a:effectLst>
            <a:outerShdw blurRad="445864" dist="228405" dir="3360000" algn="ctr" rotWithShape="0">
              <a:prstClr val="black">
                <a:alpha val="15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9F9F7C-D052-6CC0-78F6-2525282C5401}"/>
              </a:ext>
            </a:extLst>
          </p:cNvPr>
          <p:cNvSpPr txBox="1"/>
          <p:nvPr/>
        </p:nvSpPr>
        <p:spPr>
          <a:xfrm>
            <a:off x="708330" y="2789335"/>
            <a:ext cx="3540361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0">
                <a:effectLst/>
                <a:latin typeface="+mj-lt"/>
              </a:rPr>
              <a:t>Enable businesses and non‑profits to get started </a:t>
            </a:r>
            <a:br>
              <a:rPr lang="en-US" sz="2400" b="1" i="0">
                <a:effectLst/>
                <a:latin typeface="+mj-lt"/>
              </a:rPr>
            </a:br>
            <a:r>
              <a:rPr lang="en-US" sz="2400" b="1" i="0">
                <a:effectLst/>
                <a:latin typeface="+mj-lt"/>
              </a:rPr>
              <a:t>in e‑commerce.  </a:t>
            </a:r>
          </a:p>
          <a:p>
            <a:r>
              <a:rPr lang="en-US" sz="2000" b="0" i="0">
                <a:effectLst/>
                <a:latin typeface="+mj-lt"/>
              </a:rPr>
              <a:t>Checkout Pages can be created in minutes to sell products or services, assess membership fees, or collect donations. </a:t>
            </a:r>
          </a:p>
        </p:txBody>
      </p:sp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4F4E8919-BF27-9FDF-6931-9848AF00E71E}"/>
              </a:ext>
            </a:extLst>
          </p:cNvPr>
          <p:cNvSpPr txBox="1"/>
          <p:nvPr/>
        </p:nvSpPr>
        <p:spPr>
          <a:xfrm>
            <a:off x="749135" y="5360457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  <a:hlinkClick r:id="rId5"/>
              </a:rPr>
              <a:t>Learn more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</a:rPr>
              <a:t> → 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9B544-2308-C973-6C3E-EB34AA2D266B}"/>
              </a:ext>
            </a:extLst>
          </p:cNvPr>
          <p:cNvSpPr txBox="1"/>
          <p:nvPr/>
        </p:nvSpPr>
        <p:spPr>
          <a:xfrm>
            <a:off x="776267" y="1884468"/>
            <a:ext cx="2856282" cy="369332"/>
          </a:xfrm>
          <a:prstGeom prst="rect">
            <a:avLst/>
          </a:prstGeom>
          <a:gradFill flip="none" rotWithShape="1">
            <a:gsLst>
              <a:gs pos="96000">
                <a:srgbClr val="F3A912"/>
              </a:gs>
              <a:gs pos="0">
                <a:srgbClr val="F3E502"/>
              </a:gs>
            </a:gsLst>
            <a:lin ang="2400000" scaled="0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u="none" strike="noStrike" kern="0" cap="none" spc="4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Arial"/>
              </a:rPr>
              <a:t>NOW AVAILABLE!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90FA8-D35A-3A6C-3023-DA335EDAED9C}"/>
              </a:ext>
            </a:extLst>
          </p:cNvPr>
          <p:cNvSpPr txBox="1"/>
          <p:nvPr/>
        </p:nvSpPr>
        <p:spPr>
          <a:xfrm>
            <a:off x="708330" y="1091862"/>
            <a:ext cx="3540362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sym typeface="Arial"/>
              </a:rPr>
              <a:t>Checkout Pages</a:t>
            </a:r>
          </a:p>
        </p:txBody>
      </p:sp>
    </p:spTree>
    <p:extLst>
      <p:ext uri="{BB962C8B-B14F-4D97-AF65-F5344CB8AC3E}">
        <p14:creationId xmlns:p14="http://schemas.microsoft.com/office/powerpoint/2010/main" val="2631617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9453A-591D-DFAE-EBC9-156676CC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5923" y="438924"/>
            <a:ext cx="10480154" cy="5895087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889000" dist="2540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8EF69-BB55-896D-5E57-7CE985A3D86E}"/>
              </a:ext>
            </a:extLst>
          </p:cNvPr>
          <p:cNvSpPr txBox="1"/>
          <p:nvPr/>
        </p:nvSpPr>
        <p:spPr>
          <a:xfrm>
            <a:off x="792123" y="6422063"/>
            <a:ext cx="290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A2A9AD"/>
                </a:solidFill>
                <a:effectLst/>
                <a:uLnTx/>
                <a:uFillTx/>
                <a:latin typeface="Corbel" panose="020B0503020204020204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the report</a:t>
            </a: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A2A9A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→  </a:t>
            </a:r>
          </a:p>
        </p:txBody>
      </p:sp>
    </p:spTree>
    <p:extLst>
      <p:ext uri="{BB962C8B-B14F-4D97-AF65-F5344CB8AC3E}">
        <p14:creationId xmlns:p14="http://schemas.microsoft.com/office/powerpoint/2010/main" val="81577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9981CC7-C50B-E748-AD06-3EF146FBE639}"/>
              </a:ext>
            </a:extLst>
          </p:cNvPr>
          <p:cNvSpPr/>
          <p:nvPr/>
        </p:nvSpPr>
        <p:spPr>
          <a:xfrm>
            <a:off x="0" y="2"/>
            <a:ext cx="12192000" cy="22153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C7895C-FD39-4831-9231-0BFBCDA6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/>
          <a:lstStyle/>
          <a:p>
            <a:r>
              <a:rPr lang="en-US"/>
              <a:t>What outcomes are banks realizing?</a:t>
            </a:r>
          </a:p>
        </p:txBody>
      </p:sp>
      <p:sp>
        <p:nvSpPr>
          <p:cNvPr id="23" name="Footer Placeholder 10">
            <a:extLst>
              <a:ext uri="{FF2B5EF4-FFF2-40B4-BE49-F238E27FC236}">
                <a16:creationId xmlns:a16="http://schemas.microsoft.com/office/drawing/2014/main" id="{35FDEDBB-30B1-3C0A-A318-BD63577F2D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75080" y="6356351"/>
            <a:ext cx="7198360" cy="3661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u="none" strike="noStrike" kern="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sym typeface="Arial"/>
              </a:rPr>
              <a:t>Proprietary &amp; Confidential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34721-BC0E-504C-B884-83F9A6830882}"/>
              </a:ext>
            </a:extLst>
          </p:cNvPr>
          <p:cNvSpPr txBox="1"/>
          <p:nvPr/>
        </p:nvSpPr>
        <p:spPr>
          <a:xfrm>
            <a:off x="6017388" y="1409310"/>
            <a:ext cx="4552613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u="none" strike="noStrike" kern="0" cap="none" spc="40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INCREASED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Engagement &amp; Product Depth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732950-BBA5-594B-821D-C0A311A04F6D}"/>
              </a:ext>
            </a:extLst>
          </p:cNvPr>
          <p:cNvSpPr txBox="1"/>
          <p:nvPr/>
        </p:nvSpPr>
        <p:spPr>
          <a:xfrm>
            <a:off x="1275080" y="1401164"/>
            <a:ext cx="2652947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u="none" strike="noStrike" kern="0" cap="none" spc="40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INCREASED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Deposit Balance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67D2425-64F9-6F4F-B8D5-6BA88F2AA662}"/>
              </a:ext>
            </a:extLst>
          </p:cNvPr>
          <p:cNvCxnSpPr>
            <a:cxnSpLocks/>
          </p:cNvCxnSpPr>
          <p:nvPr/>
        </p:nvCxnSpPr>
        <p:spPr>
          <a:xfrm>
            <a:off x="2119469" y="2215384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C19676-D4E3-D944-B1F7-692AC7B6A389}"/>
              </a:ext>
            </a:extLst>
          </p:cNvPr>
          <p:cNvCxnSpPr>
            <a:cxnSpLocks/>
          </p:cNvCxnSpPr>
          <p:nvPr/>
        </p:nvCxnSpPr>
        <p:spPr>
          <a:xfrm>
            <a:off x="7855528" y="2215384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42EB212-7F30-FEFF-60C9-7FA0E71FF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481382"/>
              </p:ext>
            </p:extLst>
          </p:nvPr>
        </p:nvGraphicFramePr>
        <p:xfrm>
          <a:off x="5223747" y="2554831"/>
          <a:ext cx="649938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051">
                  <a:extLst>
                    <a:ext uri="{9D8B030D-6E8A-4147-A177-3AD203B41FA5}">
                      <a16:colId xmlns:a16="http://schemas.microsoft.com/office/drawing/2014/main" val="747205873"/>
                    </a:ext>
                  </a:extLst>
                </a:gridCol>
                <a:gridCol w="1605883">
                  <a:extLst>
                    <a:ext uri="{9D8B030D-6E8A-4147-A177-3AD203B41FA5}">
                      <a16:colId xmlns:a16="http://schemas.microsoft.com/office/drawing/2014/main" val="2051000271"/>
                    </a:ext>
                  </a:extLst>
                </a:gridCol>
                <a:gridCol w="1455868">
                  <a:extLst>
                    <a:ext uri="{9D8B030D-6E8A-4147-A177-3AD203B41FA5}">
                      <a16:colId xmlns:a16="http://schemas.microsoft.com/office/drawing/2014/main" val="4060523807"/>
                    </a:ext>
                  </a:extLst>
                </a:gridCol>
                <a:gridCol w="1527585">
                  <a:extLst>
                    <a:ext uri="{9D8B030D-6E8A-4147-A177-3AD203B41FA5}">
                      <a16:colId xmlns:a16="http://schemas.microsoft.com/office/drawing/2014/main" val="1197355774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en-US" sz="1400">
                          <a:latin typeface="+mj-lt"/>
                        </a:rPr>
                        <a:t>PRODUCT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AB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SMB Avg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% Change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432359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Online Banking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99.3%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82.6%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829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Mobile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22.6%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12.3%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82%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9624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Debit Card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89.0%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57.5%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437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Merchant Services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5.2%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2.4%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117%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88025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ACH Credit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8.2%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1.1%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645%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21523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Bill Pay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90.0%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30.2%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198%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5856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Payroll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2.8%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.4%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600%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8809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Branch Deposit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29.9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32.5%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-8%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89994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eStatements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77.1%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56.4%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37%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04151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Relationship Depth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6.4 (existing SMB)</a:t>
                      </a:r>
                      <a:br>
                        <a:rPr lang="en-US" sz="1200">
                          <a:solidFill>
                            <a:schemeClr val="tx2"/>
                          </a:solidFill>
                        </a:rPr>
                      </a:br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8.2 (new to bank)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3.9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B050"/>
                          </a:solidFill>
                          <a:latin typeface="+mn-lt"/>
                        </a:rPr>
                        <a:t>64%</a:t>
                      </a:r>
                      <a:br>
                        <a:rPr lang="en-US" sz="1200" b="1">
                          <a:solidFill>
                            <a:srgbClr val="00B050"/>
                          </a:solidFill>
                          <a:latin typeface="+mn-lt"/>
                        </a:rPr>
                      </a:br>
                      <a:r>
                        <a:rPr lang="en-US" sz="1200" b="1">
                          <a:solidFill>
                            <a:srgbClr val="00B050"/>
                          </a:solidFill>
                          <a:latin typeface="+mn-lt"/>
                        </a:rPr>
                        <a:t>110%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356665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B8BFBE3-5886-46BC-A3AF-B76ECC606EC4}"/>
              </a:ext>
            </a:extLst>
          </p:cNvPr>
          <p:cNvGraphicFramePr>
            <a:graphicFrameLocks/>
          </p:cNvGraphicFramePr>
          <p:nvPr/>
        </p:nvGraphicFramePr>
        <p:xfrm>
          <a:off x="545956" y="2554831"/>
          <a:ext cx="4023360" cy="3699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92341A-3BF5-C0F1-BF6D-CFA9ADCAAC2B}"/>
              </a:ext>
            </a:extLst>
          </p:cNvPr>
          <p:cNvSpPr/>
          <p:nvPr/>
        </p:nvSpPr>
        <p:spPr>
          <a:xfrm>
            <a:off x="1493949" y="2624426"/>
            <a:ext cx="1063687" cy="4308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FF6C0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Arial"/>
              </a:rPr>
              <a:t>+65%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E803ED-A2AD-4591-D086-2C611EE2E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837724"/>
              </p:ext>
            </p:extLst>
          </p:nvPr>
        </p:nvGraphicFramePr>
        <p:xfrm>
          <a:off x="5109557" y="3768396"/>
          <a:ext cx="6704019" cy="350520"/>
        </p:xfrm>
        <a:graphic>
          <a:graphicData uri="http://schemas.openxmlformats.org/drawingml/2006/table">
            <a:tbl>
              <a:tblPr firstRow="1" bandRow="1">
                <a:effectLst>
                  <a:outerShdw blurRad="127000" dist="63500" dir="5400000" algn="t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2061557">
                  <a:extLst>
                    <a:ext uri="{9D8B030D-6E8A-4147-A177-3AD203B41FA5}">
                      <a16:colId xmlns:a16="http://schemas.microsoft.com/office/drawing/2014/main" val="747205873"/>
                    </a:ext>
                  </a:extLst>
                </a:gridCol>
                <a:gridCol w="1551707">
                  <a:extLst>
                    <a:ext uri="{9D8B030D-6E8A-4147-A177-3AD203B41FA5}">
                      <a16:colId xmlns:a16="http://schemas.microsoft.com/office/drawing/2014/main" val="2051000271"/>
                    </a:ext>
                  </a:extLst>
                </a:gridCol>
                <a:gridCol w="1515075">
                  <a:extLst>
                    <a:ext uri="{9D8B030D-6E8A-4147-A177-3AD203B41FA5}">
                      <a16:colId xmlns:a16="http://schemas.microsoft.com/office/drawing/2014/main" val="4060523807"/>
                    </a:ext>
                  </a:extLst>
                </a:gridCol>
                <a:gridCol w="1575680">
                  <a:extLst>
                    <a:ext uri="{9D8B030D-6E8A-4147-A177-3AD203B41FA5}">
                      <a16:colId xmlns:a16="http://schemas.microsoft.com/office/drawing/2014/main" val="1197355774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Merchant Services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5.2%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2.4%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117%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8802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CB2838-5762-DABC-1531-608431A0D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589705"/>
              </p:ext>
            </p:extLst>
          </p:nvPr>
        </p:nvGraphicFramePr>
        <p:xfrm>
          <a:off x="5109557" y="5642035"/>
          <a:ext cx="6704019" cy="579120"/>
        </p:xfrm>
        <a:graphic>
          <a:graphicData uri="http://schemas.openxmlformats.org/drawingml/2006/table">
            <a:tbl>
              <a:tblPr firstRow="1" bandRow="1">
                <a:effectLst>
                  <a:outerShdw blurRad="127000" dist="63500" dir="5400000" algn="t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1817716">
                  <a:extLst>
                    <a:ext uri="{9D8B030D-6E8A-4147-A177-3AD203B41FA5}">
                      <a16:colId xmlns:a16="http://schemas.microsoft.com/office/drawing/2014/main" val="747205873"/>
                    </a:ext>
                  </a:extLst>
                </a:gridCol>
                <a:gridCol w="1983971">
                  <a:extLst>
                    <a:ext uri="{9D8B030D-6E8A-4147-A177-3AD203B41FA5}">
                      <a16:colId xmlns:a16="http://schemas.microsoft.com/office/drawing/2014/main" val="2051000271"/>
                    </a:ext>
                  </a:extLst>
                </a:gridCol>
                <a:gridCol w="1230283">
                  <a:extLst>
                    <a:ext uri="{9D8B030D-6E8A-4147-A177-3AD203B41FA5}">
                      <a16:colId xmlns:a16="http://schemas.microsoft.com/office/drawing/2014/main" val="4060523807"/>
                    </a:ext>
                  </a:extLst>
                </a:gridCol>
                <a:gridCol w="1672049">
                  <a:extLst>
                    <a:ext uri="{9D8B030D-6E8A-4147-A177-3AD203B41FA5}">
                      <a16:colId xmlns:a16="http://schemas.microsoft.com/office/drawing/2014/main" val="1197355774"/>
                    </a:ext>
                  </a:extLst>
                </a:gridCol>
              </a:tblGrid>
              <a:tr h="568960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Relationship Depth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6.4% </a:t>
                      </a:r>
                      <a:r>
                        <a:rPr lang="en-US" sz="1300">
                          <a:solidFill>
                            <a:schemeClr val="tx2"/>
                          </a:solidFill>
                          <a:latin typeface="+mn-lt"/>
                        </a:rPr>
                        <a:t>(existing SMB)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8.2% </a:t>
                      </a:r>
                      <a:r>
                        <a:rPr lang="en-US" sz="1300">
                          <a:solidFill>
                            <a:schemeClr val="tx2"/>
                          </a:solidFill>
                          <a:latin typeface="+mn-lt"/>
                        </a:rPr>
                        <a:t>(new to bank)</a:t>
                      </a:r>
                      <a:endParaRPr lang="en-US" sz="15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3.9%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64%</a:t>
                      </a:r>
                    </a:p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>
                          <a:solidFill>
                            <a:srgbClr val="00B05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110%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88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15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311258-7483-3AE5-A69A-FC2065569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Deploying Autobooks is your Anti-Project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92DF53-D5D1-DC1A-7325-DE99B68548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C98949-8B39-594C-CFE5-62B68A268E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CADEA9-0AFC-B549-B690-A46B9B6402E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F21BA6-738D-4D6A-4C23-778E4BC12CC8}"/>
              </a:ext>
            </a:extLst>
          </p:cNvPr>
          <p:cNvSpPr txBox="1"/>
          <p:nvPr/>
        </p:nvSpPr>
        <p:spPr>
          <a:xfrm>
            <a:off x="477181" y="1824369"/>
            <a:ext cx="3424835" cy="91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/>
              <a:t>Get a Quick Win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4B186A-060E-DC4F-8E74-4DFE3D1E6DB1}"/>
              </a:ext>
            </a:extLst>
          </p:cNvPr>
          <p:cNvSpPr txBox="1"/>
          <p:nvPr/>
        </p:nvSpPr>
        <p:spPr>
          <a:xfrm>
            <a:off x="582260" y="3088017"/>
            <a:ext cx="3214678" cy="20971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0" i="0" kern="1200">
                <a:solidFill>
                  <a:schemeClr val="tx2"/>
                </a:solidFill>
              </a:rPr>
              <a:t>Deliver value to </a:t>
            </a:r>
            <a:br>
              <a:rPr lang="en-US" sz="2400" b="0" i="0" kern="1200">
                <a:solidFill>
                  <a:schemeClr val="tx2"/>
                </a:solidFill>
              </a:rPr>
            </a:br>
            <a:r>
              <a:rPr lang="en-US" sz="2400" b="0" i="0" kern="1200">
                <a:solidFill>
                  <a:schemeClr val="tx2"/>
                </a:solidFill>
              </a:rPr>
              <a:t>your businesses and non-profits </a:t>
            </a:r>
            <a:r>
              <a:rPr lang="en-US" sz="2400" b="0" i="1" kern="1200">
                <a:solidFill>
                  <a:schemeClr val="tx2"/>
                </a:solidFill>
              </a:rPr>
              <a:t>fast.</a:t>
            </a:r>
            <a:r>
              <a:rPr lang="en-US" sz="2400" b="0" i="0" kern="1200">
                <a:solidFill>
                  <a:schemeClr val="tx2"/>
                </a:solidFill>
              </a:rPr>
              <a:t> </a:t>
            </a:r>
          </a:p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0" i="0" kern="1200">
                <a:solidFill>
                  <a:schemeClr val="tx2"/>
                </a:solidFill>
              </a:rPr>
              <a:t>From kick off to go live, projects average </a:t>
            </a:r>
            <a:r>
              <a:rPr lang="en-US" sz="2400" b="1" i="0" kern="1200">
                <a:solidFill>
                  <a:schemeClr val="tx2"/>
                </a:solidFill>
              </a:rPr>
              <a:t>less than 4 weeks</a:t>
            </a:r>
            <a:r>
              <a:rPr lang="en-US" sz="2400" b="0" i="0" kern="1200">
                <a:solidFill>
                  <a:schemeClr val="tx2"/>
                </a:solidFill>
              </a:rPr>
              <a:t> in length.</a:t>
            </a:r>
            <a:endParaRPr lang="en-US" sz="2400" b="1" kern="12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8A352D-DA8A-F09A-376D-76BCB69C9732}"/>
              </a:ext>
            </a:extLst>
          </p:cNvPr>
          <p:cNvSpPr txBox="1"/>
          <p:nvPr/>
        </p:nvSpPr>
        <p:spPr>
          <a:xfrm>
            <a:off x="4381494" y="1824369"/>
            <a:ext cx="3424835" cy="91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i="0" kern="1200"/>
              <a:t>Cost of Project</a:t>
            </a:r>
            <a:endParaRPr lang="en-US" sz="2400" b="1" kern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EC2EB-F8AA-A722-1FEF-687A88F78AB6}"/>
              </a:ext>
            </a:extLst>
          </p:cNvPr>
          <p:cNvSpPr txBox="1"/>
          <p:nvPr/>
        </p:nvSpPr>
        <p:spPr>
          <a:xfrm>
            <a:off x="4676502" y="3088017"/>
            <a:ext cx="2838996" cy="20971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1" i="0" kern="1200">
                <a:solidFill>
                  <a:schemeClr val="tx2"/>
                </a:solidFill>
              </a:rPr>
              <a:t>No cost – this feature is included with your Q2 install!</a:t>
            </a:r>
            <a:endParaRPr lang="en-US" sz="2400" b="1" kern="120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82D8FD-E49E-C7B9-1554-BFA4E2C7CB54}"/>
              </a:ext>
            </a:extLst>
          </p:cNvPr>
          <p:cNvSpPr txBox="1"/>
          <p:nvPr/>
        </p:nvSpPr>
        <p:spPr>
          <a:xfrm>
            <a:off x="8285806" y="1824369"/>
            <a:ext cx="3429013" cy="91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i="0" kern="1200"/>
              <a:t>Don’t Derail Other Projects</a:t>
            </a:r>
            <a:endParaRPr lang="en-US" sz="2400" b="1" kern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E4E862-4D16-E9B4-B2B3-07051A8E3C2C}"/>
              </a:ext>
            </a:extLst>
          </p:cNvPr>
          <p:cNvSpPr txBox="1"/>
          <p:nvPr/>
        </p:nvSpPr>
        <p:spPr>
          <a:xfrm>
            <a:off x="8287895" y="3080459"/>
            <a:ext cx="3424835" cy="20971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i="0" kern="1200">
                <a:solidFill>
                  <a:schemeClr val="tx2"/>
                </a:solidFill>
              </a:rPr>
              <a:t>Autobooks and Q2 </a:t>
            </a:r>
            <a:br>
              <a:rPr lang="en-US" sz="2400" i="0" kern="1200">
                <a:solidFill>
                  <a:schemeClr val="tx2"/>
                </a:solidFill>
              </a:rPr>
            </a:br>
            <a:r>
              <a:rPr lang="en-US" sz="2400" i="0" kern="1200">
                <a:solidFill>
                  <a:schemeClr val="tx2"/>
                </a:solidFill>
              </a:rPr>
              <a:t>handle the technical install, requiring </a:t>
            </a:r>
            <a:r>
              <a:rPr lang="en-US" sz="2400" b="1" i="0" kern="1200">
                <a:solidFill>
                  <a:schemeClr val="tx2"/>
                </a:solidFill>
              </a:rPr>
              <a:t>1 hour per week </a:t>
            </a:r>
            <a:r>
              <a:rPr lang="en-US" sz="2400" i="0" kern="1200">
                <a:solidFill>
                  <a:schemeClr val="tx2"/>
                </a:solidFill>
              </a:rPr>
              <a:t>of time from the financial institution.</a:t>
            </a:r>
          </a:p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sz="2400" kern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2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C28349-EB88-B981-FC28-3D400BE48246}"/>
              </a:ext>
            </a:extLst>
          </p:cNvPr>
          <p:cNvSpPr/>
          <p:nvPr/>
        </p:nvSpPr>
        <p:spPr>
          <a:xfrm flipH="1">
            <a:off x="3881933" y="0"/>
            <a:ext cx="8310067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000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CDF2E-390D-BED2-0BBB-D7DBBFEDA0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09600" y="6356351"/>
            <a:ext cx="558800" cy="3661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84EF6B8-07FE-1705-748D-8D28401E2B44}"/>
              </a:ext>
            </a:extLst>
          </p:cNvPr>
          <p:cNvSpPr txBox="1">
            <a:spLocks/>
          </p:cNvSpPr>
          <p:nvPr/>
        </p:nvSpPr>
        <p:spPr>
          <a:xfrm>
            <a:off x="609601" y="1665576"/>
            <a:ext cx="2969971" cy="1213922"/>
          </a:xfrm>
          <a:prstGeom prst="rect">
            <a:avLst/>
          </a:prstGeom>
        </p:spPr>
        <p:txBody>
          <a:bodyPr vert="horz" wrap="square" lIns="121920" tIns="60960" rIns="121920" bIns="6096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Arial"/>
              </a:rPr>
              <a:t>Autobooks Product Videos</a:t>
            </a:r>
          </a:p>
        </p:txBody>
      </p:sp>
      <p:sp>
        <p:nvSpPr>
          <p:cNvPr id="13" name="TextBox 12">
            <a:hlinkClick r:id="rId2"/>
            <a:extLst>
              <a:ext uri="{FF2B5EF4-FFF2-40B4-BE49-F238E27FC236}">
                <a16:creationId xmlns:a16="http://schemas.microsoft.com/office/drawing/2014/main" id="{68508AD6-CE2F-4FEA-42B0-728EC65B245F}"/>
              </a:ext>
            </a:extLst>
          </p:cNvPr>
          <p:cNvSpPr txBox="1"/>
          <p:nvPr/>
        </p:nvSpPr>
        <p:spPr>
          <a:xfrm>
            <a:off x="8134501" y="1230919"/>
            <a:ext cx="355031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Accepting a Payment</a:t>
            </a: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→</a:t>
            </a: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95D4E9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14" name="TextBox 13">
            <a:hlinkClick r:id="rId3"/>
            <a:extLst>
              <a:ext uri="{FF2B5EF4-FFF2-40B4-BE49-F238E27FC236}">
                <a16:creationId xmlns:a16="http://schemas.microsoft.com/office/drawing/2014/main" id="{52DC9440-D6EB-9FD8-A3DA-3A5C474FD2F1}"/>
              </a:ext>
            </a:extLst>
          </p:cNvPr>
          <p:cNvSpPr txBox="1"/>
          <p:nvPr/>
        </p:nvSpPr>
        <p:spPr>
          <a:xfrm>
            <a:off x="8134501" y="3224053"/>
            <a:ext cx="355031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Invoicing</a:t>
            </a: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→</a:t>
            </a: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CC147F09-3A9E-B529-1FFD-E14B3918B8CB}"/>
              </a:ext>
            </a:extLst>
          </p:cNvPr>
          <p:cNvSpPr txBox="1"/>
          <p:nvPr/>
        </p:nvSpPr>
        <p:spPr>
          <a:xfrm>
            <a:off x="8134501" y="5223317"/>
            <a:ext cx="355031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Mobile Invoicing</a:t>
            </a: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→</a:t>
            </a: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A3155F-579B-7AE2-D527-41343A5C28F0}"/>
              </a:ext>
            </a:extLst>
          </p:cNvPr>
          <p:cNvCxnSpPr>
            <a:cxnSpLocks/>
          </p:cNvCxnSpPr>
          <p:nvPr/>
        </p:nvCxnSpPr>
        <p:spPr>
          <a:xfrm>
            <a:off x="751027" y="3179697"/>
            <a:ext cx="731139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Accepting a Payment with Autobooks">
            <a:hlinkClick r:id="rId2"/>
            <a:extLst>
              <a:ext uri="{FF2B5EF4-FFF2-40B4-BE49-F238E27FC236}">
                <a16:creationId xmlns:a16="http://schemas.microsoft.com/office/drawing/2014/main" id="{4A2658E4-D893-2E65-C853-368F486F4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59" y="583051"/>
            <a:ext cx="3017520" cy="1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voicing with Autobooks">
            <a:hlinkClick r:id="rId3"/>
            <a:extLst>
              <a:ext uri="{FF2B5EF4-FFF2-40B4-BE49-F238E27FC236}">
                <a16:creationId xmlns:a16="http://schemas.microsoft.com/office/drawing/2014/main" id="{F4FF7A82-A75E-2EED-0022-75A95C91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59" y="2616803"/>
            <a:ext cx="3017520" cy="1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bile Invoicing with Autobooks">
            <a:hlinkClick r:id="rId4"/>
            <a:extLst>
              <a:ext uri="{FF2B5EF4-FFF2-40B4-BE49-F238E27FC236}">
                <a16:creationId xmlns:a16="http://schemas.microsoft.com/office/drawing/2014/main" id="{9C1F5479-6B7F-26E7-C732-36339C45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59" y="4650554"/>
            <a:ext cx="3017520" cy="1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60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208569-97C9-EF20-5528-81A18EBC4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53" y="-6191184"/>
            <a:ext cx="7166735" cy="4407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56AD7D4-7C58-FE00-89C7-DBE9B636C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365" y="614363"/>
            <a:ext cx="3355975" cy="1747837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>
                <a:solidFill>
                  <a:schemeClr val="accent1"/>
                </a:solidFill>
              </a:rPr>
              <a:t>Enable businesses to get paid directly through your banking channels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0D9D203-59D1-A213-3F0A-EF2EE057FD6E}"/>
              </a:ext>
            </a:extLst>
          </p:cNvPr>
          <p:cNvSpPr/>
          <p:nvPr/>
        </p:nvSpPr>
        <p:spPr>
          <a:xfrm>
            <a:off x="7856898" y="-5132919"/>
            <a:ext cx="1628073" cy="1036183"/>
          </a:xfrm>
          <a:prstGeom prst="roundRect">
            <a:avLst>
              <a:gd name="adj" fmla="val 5580"/>
            </a:avLst>
          </a:prstGeom>
          <a:noFill/>
          <a:ln w="25400">
            <a:solidFill>
              <a:schemeClr val="accent4"/>
            </a:solidFill>
          </a:ln>
          <a:effectLst>
            <a:glow rad="88900">
              <a:schemeClr val="accent4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17743-41B5-1DA0-68F1-BB5FE4F3A5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6939" y="2719049"/>
            <a:ext cx="10384214" cy="3731252"/>
          </a:xfrm>
          <a:prstGeom prst="rect">
            <a:avLst/>
          </a:prstGeom>
          <a:effectLst>
            <a:outerShdw blurRad="664184" dist="176803" dir="5400000" algn="t" rotWithShape="0">
              <a:prstClr val="black">
                <a:alpha val="10033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7F747-97C7-C49A-770D-FDDFCDE8F6FA}"/>
              </a:ext>
            </a:extLst>
          </p:cNvPr>
          <p:cNvSpPr txBox="1"/>
          <p:nvPr/>
        </p:nvSpPr>
        <p:spPr>
          <a:xfrm>
            <a:off x="4321292" y="631369"/>
            <a:ext cx="7680101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133"/>
              </a:spcAft>
            </a:pPr>
            <a:r>
              <a:rPr lang="en-US" sz="1800">
                <a:solidFill>
                  <a:srgbClr val="060E21"/>
                </a:solidFill>
                <a:latin typeface="+mn-lt"/>
              </a:rPr>
              <a:t>Leverage available real estate for increased business functionality.</a:t>
            </a:r>
          </a:p>
          <a:p>
            <a:pPr>
              <a:spcAft>
                <a:spcPts val="2133"/>
              </a:spcAft>
            </a:pPr>
            <a:r>
              <a:rPr lang="en-US" sz="1800">
                <a:solidFill>
                  <a:srgbClr val="060E21"/>
                </a:solidFill>
                <a:latin typeface="+mn-lt"/>
              </a:rPr>
              <a:t>Now your Small Business can get paid digitally right on their home screen!</a:t>
            </a:r>
          </a:p>
          <a:p>
            <a:pPr>
              <a:spcAft>
                <a:spcPts val="2133"/>
              </a:spcAft>
            </a:pPr>
            <a:r>
              <a:rPr lang="en-US" sz="1800">
                <a:solidFill>
                  <a:srgbClr val="060E21"/>
                </a:solidFill>
                <a:latin typeface="+mn-lt"/>
              </a:rPr>
              <a:t>Seamlessly integrate the ability to receive a payment into the mobile experience for Small Businesses.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C12E94-B9B2-CACA-95A8-13CEC85AB702}"/>
              </a:ext>
            </a:extLst>
          </p:cNvPr>
          <p:cNvCxnSpPr>
            <a:cxnSpLocks/>
          </p:cNvCxnSpPr>
          <p:nvPr/>
        </p:nvCxnSpPr>
        <p:spPr>
          <a:xfrm>
            <a:off x="4219384" y="715516"/>
            <a:ext cx="0" cy="21308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215B46A-7AB2-3789-695F-A10BB69E6F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1" r="741"/>
          <a:stretch/>
        </p:blipFill>
        <p:spPr>
          <a:xfrm>
            <a:off x="2826904" y="3377494"/>
            <a:ext cx="2406475" cy="5214029"/>
          </a:xfrm>
          <a:prstGeom prst="roundRect">
            <a:avLst>
              <a:gd name="adj" fmla="val 5841"/>
            </a:avLst>
          </a:prstGeom>
          <a:effectLst>
            <a:outerShdw blurRad="443060" dist="125675" dir="2700000" algn="tl" rotWithShape="0">
              <a:prstClr val="black">
                <a:alpha val="20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7F7322-16D8-0F0D-D10D-64DE0F7EDF26}"/>
              </a:ext>
            </a:extLst>
          </p:cNvPr>
          <p:cNvCxnSpPr>
            <a:cxnSpLocks/>
          </p:cNvCxnSpPr>
          <p:nvPr/>
        </p:nvCxnSpPr>
        <p:spPr>
          <a:xfrm>
            <a:off x="4219384" y="1268737"/>
            <a:ext cx="0" cy="21308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E7366C-D05D-FDC6-53D6-8157E9AF9D67}"/>
              </a:ext>
            </a:extLst>
          </p:cNvPr>
          <p:cNvCxnSpPr>
            <a:cxnSpLocks/>
          </p:cNvCxnSpPr>
          <p:nvPr/>
        </p:nvCxnSpPr>
        <p:spPr>
          <a:xfrm>
            <a:off x="4219384" y="1860717"/>
            <a:ext cx="0" cy="418473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">
            <a:extLst>
              <a:ext uri="{FF2B5EF4-FFF2-40B4-BE49-F238E27FC236}">
                <a16:creationId xmlns:a16="http://schemas.microsoft.com/office/drawing/2014/main" id="{EE85729C-CA02-6CAF-18B0-7E9A4EAC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848" y="-5807985"/>
            <a:ext cx="1995152" cy="431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1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E1BC3B45-B65C-C2F2-1938-5D9361A4E530}"/>
              </a:ext>
            </a:extLst>
          </p:cNvPr>
          <p:cNvSpPr/>
          <p:nvPr/>
        </p:nvSpPr>
        <p:spPr>
          <a:xfrm rot="19800000">
            <a:off x="-1498487" y="-178662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83645-01D3-88DB-3D3B-46D249A60AB0}"/>
              </a:ext>
            </a:extLst>
          </p:cNvPr>
          <p:cNvSpPr txBox="1"/>
          <p:nvPr/>
        </p:nvSpPr>
        <p:spPr>
          <a:xfrm>
            <a:off x="5125805" y="887638"/>
            <a:ext cx="611393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sym typeface="Arial"/>
              </a:rPr>
              <a:t>Tap to Pay on iPhone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455A7-88D0-07F4-F861-1B2229A07A81}"/>
              </a:ext>
            </a:extLst>
          </p:cNvPr>
          <p:cNvSpPr txBox="1"/>
          <p:nvPr/>
        </p:nvSpPr>
        <p:spPr>
          <a:xfrm>
            <a:off x="6434366" y="1862023"/>
            <a:ext cx="3496807" cy="461665"/>
          </a:xfrm>
          <a:prstGeom prst="rect">
            <a:avLst/>
          </a:prstGeom>
          <a:gradFill flip="none" rotWithShape="1">
            <a:gsLst>
              <a:gs pos="96000">
                <a:srgbClr val="F3A912"/>
              </a:gs>
              <a:gs pos="0">
                <a:srgbClr val="F3E502"/>
              </a:gs>
            </a:gsLst>
            <a:lin ang="2400000" scaled="0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u="none" strike="noStrike" kern="0" cap="none" spc="4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Arial"/>
              </a:rPr>
              <a:t>NOW AVAILABLE! </a:t>
            </a:r>
          </a:p>
        </p:txBody>
      </p:sp>
      <p:pic>
        <p:nvPicPr>
          <p:cNvPr id="18" name="Picture 17">
            <a:hlinkClick r:id="rId3"/>
            <a:extLst>
              <a:ext uri="{FF2B5EF4-FFF2-40B4-BE49-F238E27FC236}">
                <a16:creationId xmlns:a16="http://schemas.microsoft.com/office/drawing/2014/main" id="{8B8E95DF-6A46-BAB8-0601-0DB8B5B8D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078" y="2907984"/>
            <a:ext cx="4219388" cy="2373405"/>
          </a:xfrm>
          <a:prstGeom prst="rect">
            <a:avLst/>
          </a:prstGeom>
          <a:effectLst>
            <a:outerShdw blurRad="635000" dist="254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0D085-F407-6F01-51C6-ABEA8100F2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1" r="741"/>
          <a:stretch/>
        </p:blipFill>
        <p:spPr>
          <a:xfrm>
            <a:off x="1715282" y="1138199"/>
            <a:ext cx="2888218" cy="6257804"/>
          </a:xfrm>
          <a:prstGeom prst="roundRect">
            <a:avLst>
              <a:gd name="adj" fmla="val 9912"/>
            </a:avLst>
          </a:prstGeom>
          <a:effectLst>
            <a:outerShdw blurRad="279695" dist="125675" dir="2700000" algn="tl" rotWithShape="0">
              <a:prstClr val="black">
                <a:alpha val="12911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285DE2-F30F-A4BC-0C11-68BE527BC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490" y="1931895"/>
            <a:ext cx="3615801" cy="599371"/>
          </a:xfrm>
          <a:prstGeom prst="roundRect">
            <a:avLst>
              <a:gd name="adj" fmla="val 9912"/>
            </a:avLst>
          </a:prstGeom>
          <a:ln w="19050">
            <a:solidFill>
              <a:schemeClr val="accent1"/>
            </a:solidFill>
          </a:ln>
          <a:effectLst>
            <a:outerShdw blurRad="444123" dist="181424" dir="2700000" algn="tl" rotWithShape="0">
              <a:prstClr val="black">
                <a:alpha val="24890"/>
              </a:prstClr>
            </a:outerShdw>
          </a:effectLst>
        </p:spPr>
      </p:pic>
      <p:sp>
        <p:nvSpPr>
          <p:cNvPr id="5" name="TextBox 4">
            <a:hlinkClick r:id="rId7"/>
            <a:extLst>
              <a:ext uri="{FF2B5EF4-FFF2-40B4-BE49-F238E27FC236}">
                <a16:creationId xmlns:a16="http://schemas.microsoft.com/office/drawing/2014/main" id="{D1A7B90D-9446-91EC-4916-E922F5C238BF}"/>
              </a:ext>
            </a:extLst>
          </p:cNvPr>
          <p:cNvSpPr txBox="1"/>
          <p:nvPr/>
        </p:nvSpPr>
        <p:spPr>
          <a:xfrm>
            <a:off x="7563676" y="5570252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  <a:hlinkClick r:id="rId8"/>
              </a:rPr>
              <a:t>Learn more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</a:rPr>
              <a:t> →  </a:t>
            </a:r>
          </a:p>
        </p:txBody>
      </p:sp>
    </p:spTree>
    <p:extLst>
      <p:ext uri="{BB962C8B-B14F-4D97-AF65-F5344CB8AC3E}">
        <p14:creationId xmlns:p14="http://schemas.microsoft.com/office/powerpoint/2010/main" val="361958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1378">
        <p:fade/>
      </p:transition>
    </mc:Choice>
    <mc:Fallback>
      <p:transition spd="med" advClick="0" advTm="41378">
        <p:fade/>
      </p:transition>
    </mc:Fallback>
  </mc:AlternateContent>
  <p:extLst>
    <p:ext uri="{E180D4A7-C9FB-4DFB-919C-405C955672EB}">
      <p14:showEvtLst xmlns:p14="http://schemas.microsoft.com/office/powerpoint/2010/main">
        <p14:playEvt time="0" objId="6"/>
        <p14:stopEvt time="0" objId="6"/>
        <p14:playEvt time="40" objId="6"/>
        <p14:stopEvt time="38425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9DDA7C-0FF4-3D2B-34D9-465A9742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089" y="2236366"/>
            <a:ext cx="6829823" cy="2385268"/>
          </a:xfrm>
        </p:spPr>
        <p:txBody>
          <a:bodyPr/>
          <a:lstStyle/>
          <a:p>
            <a:r>
              <a:rPr lang="en-US"/>
              <a:t> </a:t>
            </a:r>
            <a:r>
              <a:rPr lang="en-US" sz="4800"/>
              <a:t>How businesses and </a:t>
            </a:r>
            <a:br>
              <a:rPr lang="en-US" sz="4800"/>
            </a:br>
            <a:r>
              <a:rPr lang="en-US" sz="4800"/>
              <a:t>non-profits </a:t>
            </a:r>
            <a:r>
              <a:rPr lang="en-US" sz="4800" b="1"/>
              <a:t>get paid is changing</a:t>
            </a:r>
            <a:endParaRPr lang="en-US" sz="4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76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518A8B1-144F-2F43-8186-83768ADDF789}"/>
              </a:ext>
            </a:extLst>
          </p:cNvPr>
          <p:cNvGraphicFramePr/>
          <p:nvPr/>
        </p:nvGraphicFramePr>
        <p:xfrm>
          <a:off x="6707388" y="3526340"/>
          <a:ext cx="1263675" cy="126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42BC36F-A8B0-EB40-A988-5539B2743649}"/>
              </a:ext>
            </a:extLst>
          </p:cNvPr>
          <p:cNvGraphicFramePr/>
          <p:nvPr/>
        </p:nvGraphicFramePr>
        <p:xfrm>
          <a:off x="6707388" y="933556"/>
          <a:ext cx="1263675" cy="126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E430D-0D0E-E943-B9C9-44276CE15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u="none" strike="noStrike" kern="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Source: Visa 2022 Small Business Outlook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C2B988-736F-AB41-BC2C-6C3E1554FD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0114" y="1884363"/>
            <a:ext cx="4463519" cy="3051175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667"/>
              <a:t>Small businesses are turning away from accepting cash and check in person, </a:t>
            </a:r>
            <a:br>
              <a:rPr lang="en-US" sz="2667"/>
            </a:br>
            <a:r>
              <a:rPr lang="en-US" sz="2667"/>
              <a:t>to accepting in-app and online payments via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21E3A-9076-4E4E-BDB8-C5018C4321DE}"/>
              </a:ext>
            </a:extLst>
          </p:cNvPr>
          <p:cNvSpPr txBox="1"/>
          <p:nvPr/>
        </p:nvSpPr>
        <p:spPr>
          <a:xfrm>
            <a:off x="7354991" y="1269226"/>
            <a:ext cx="1563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u="none" strike="noStrike" kern="120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ea typeface="+mj-ea"/>
                <a:sym typeface="Arial"/>
              </a:rPr>
              <a:t>73</a:t>
            </a:r>
            <a:r>
              <a:rPr kumimoji="0" lang="en-US" sz="5333" u="none" strike="noStrike" kern="120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ea typeface="+mj-ea"/>
                <a:sym typeface="Arial"/>
              </a:rPr>
              <a:t>%</a:t>
            </a:r>
            <a:endParaRPr kumimoji="0" lang="en-US" sz="7200" u="none" strike="noStrike" kern="1200" cap="none" spc="0" normalizeH="0" baseline="0" noProof="0">
              <a:ln>
                <a:noFill/>
              </a:ln>
              <a:solidFill>
                <a:srgbClr val="008AAB"/>
              </a:solidFill>
              <a:effectLst/>
              <a:uLnTx/>
              <a:uFillTx/>
              <a:latin typeface="+mn-lt"/>
              <a:ea typeface="+mj-ea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50C2D-CCD2-2442-B8DD-D8771F13832F}"/>
              </a:ext>
            </a:extLst>
          </p:cNvPr>
          <p:cNvSpPr txBox="1"/>
          <p:nvPr/>
        </p:nvSpPr>
        <p:spPr>
          <a:xfrm>
            <a:off x="7386523" y="2327885"/>
            <a:ext cx="43328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+mn-lt"/>
                <a:sym typeface="Arial"/>
              </a:rPr>
              <a:t>of small businesses (SMBs) said new forms of digital payments </a:t>
            </a:r>
            <a:b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+mn-lt"/>
                <a:sym typeface="Arial"/>
              </a:rPr>
            </a:b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+mn-lt"/>
                <a:sym typeface="Arial"/>
              </a:rPr>
              <a:t>are fundamental to their growth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BAC6F-0DF4-4240-ACDD-81A332FC6C29}"/>
              </a:ext>
            </a:extLst>
          </p:cNvPr>
          <p:cNvSpPr txBox="1"/>
          <p:nvPr/>
        </p:nvSpPr>
        <p:spPr>
          <a:xfrm>
            <a:off x="7291927" y="3826982"/>
            <a:ext cx="171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u="none" strike="noStrike" kern="120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ea typeface="+mj-ea"/>
                <a:sym typeface="Arial"/>
              </a:rPr>
              <a:t>59</a:t>
            </a:r>
            <a:r>
              <a:rPr kumimoji="0" lang="en-US" sz="5333" u="none" strike="noStrike" kern="120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ea typeface="+mj-ea"/>
                <a:sym typeface="Arial"/>
              </a:rPr>
              <a:t>%</a:t>
            </a:r>
            <a:endParaRPr kumimoji="0" lang="en-US" sz="7200" u="none" strike="noStrike" kern="1200" cap="none" spc="0" normalizeH="0" baseline="0" noProof="0">
              <a:ln>
                <a:noFill/>
              </a:ln>
              <a:solidFill>
                <a:srgbClr val="008AAB"/>
              </a:solidFill>
              <a:effectLst/>
              <a:uLnTx/>
              <a:uFillTx/>
              <a:latin typeface="+mn-lt"/>
              <a:ea typeface="+mj-ea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94180-E25D-0E45-B525-406DB3FDDC85}"/>
              </a:ext>
            </a:extLst>
          </p:cNvPr>
          <p:cNvSpPr txBox="1"/>
          <p:nvPr/>
        </p:nvSpPr>
        <p:spPr>
          <a:xfrm>
            <a:off x="7386523" y="4885640"/>
            <a:ext cx="43328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+mn-lt"/>
                <a:sym typeface="Arial"/>
              </a:rPr>
              <a:t>plan to shift to using only digital payments within the next two years, or are already cashless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0CD618-0989-1752-32B8-BED5D7B99A6F}"/>
              </a:ext>
            </a:extLst>
          </p:cNvPr>
          <p:cNvCxnSpPr>
            <a:cxnSpLocks/>
          </p:cNvCxnSpPr>
          <p:nvPr/>
        </p:nvCxnSpPr>
        <p:spPr>
          <a:xfrm rot="5400000">
            <a:off x="623642" y="2535085"/>
            <a:ext cx="645071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0FD76F-BF59-7953-7C4F-419339136C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602" r="50000" b="8450"/>
          <a:stretch>
            <a:fillRect/>
          </a:stretch>
        </p:blipFill>
        <p:spPr>
          <a:xfrm>
            <a:off x="12648527" y="0"/>
            <a:ext cx="2980267" cy="6858000"/>
          </a:xfrm>
          <a:custGeom>
            <a:avLst/>
            <a:gdLst>
              <a:gd name="connsiteX0" fmla="*/ 0 w 2235200"/>
              <a:gd name="connsiteY0" fmla="*/ 0 h 5143500"/>
              <a:gd name="connsiteX1" fmla="*/ 2235200 w 2235200"/>
              <a:gd name="connsiteY1" fmla="*/ 0 h 5143500"/>
              <a:gd name="connsiteX2" fmla="*/ 2235200 w 2235200"/>
              <a:gd name="connsiteY2" fmla="*/ 5143500 h 5143500"/>
              <a:gd name="connsiteX3" fmla="*/ 0 w 22352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5200" h="5143500">
                <a:moveTo>
                  <a:pt x="0" y="0"/>
                </a:moveTo>
                <a:lnTo>
                  <a:pt x="2235200" y="0"/>
                </a:lnTo>
                <a:lnTo>
                  <a:pt x="22352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0E4F44-AE4F-5400-BC91-91534AC4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4435" y="3971889"/>
            <a:ext cx="941291" cy="94129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AF6639A-EFA5-9E15-086C-C321F3890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1567" y="1369208"/>
            <a:ext cx="975360" cy="975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FE4CA4-67FF-B810-A40B-B01094F04C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55690" y="374716"/>
            <a:ext cx="1472937" cy="14729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E84CCE-8D8D-962C-A277-4C6DAFEA9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15" y="1143785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1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6" grpId="0">
        <p:bldAsOne/>
      </p:bldGraphic>
      <p:bldP spid="7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F4A873-1108-E24F-9CFF-BE219B50FF6A}"/>
              </a:ext>
            </a:extLst>
          </p:cNvPr>
          <p:cNvSpPr txBox="1"/>
          <p:nvPr/>
        </p:nvSpPr>
        <p:spPr>
          <a:xfrm>
            <a:off x="3217784" y="330749"/>
            <a:ext cx="5756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Third-party app providers are targeting banks’ revenues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81821-6B47-1848-A0B9-DB2CA9FE4226}"/>
              </a:ext>
            </a:extLst>
          </p:cNvPr>
          <p:cNvSpPr/>
          <p:nvPr/>
        </p:nvSpPr>
        <p:spPr>
          <a:xfrm>
            <a:off x="5370524" y="4748552"/>
            <a:ext cx="1757760" cy="105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u="none" strike="noStrike" kern="0" cap="none" spc="40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NEARLY</a:t>
            </a:r>
            <a:endParaRPr kumimoji="0" lang="en-US" sz="3200" u="none" strike="noStrike" kern="0" cap="none" spc="400" normalizeH="0" baseline="0" noProof="0">
              <a:ln>
                <a:noFill/>
              </a:ln>
              <a:solidFill>
                <a:srgbClr val="008AAB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80</a:t>
            </a:r>
            <a:r>
              <a:rPr kumimoji="0" lang="en-US" sz="4800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%</a:t>
            </a:r>
            <a:endParaRPr kumimoji="0" lang="en-US" sz="5867" u="none" strike="noStrike" kern="0" cap="none" spc="0" normalizeH="0" baseline="0" noProof="0">
              <a:ln>
                <a:noFill/>
              </a:ln>
              <a:solidFill>
                <a:srgbClr val="008AAB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2FBE9-0ED1-0047-AE06-3F42F0D376D6}"/>
              </a:ext>
            </a:extLst>
          </p:cNvPr>
          <p:cNvSpPr txBox="1"/>
          <p:nvPr/>
        </p:nvSpPr>
        <p:spPr>
          <a:xfrm>
            <a:off x="4047150" y="6383298"/>
            <a:ext cx="4097703" cy="26674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33" u="none" strike="noStrike" kern="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Source: </a:t>
            </a:r>
            <a:r>
              <a:rPr kumimoji="0" lang="en-US" sz="933" u="none" strike="noStrike" kern="0" cap="none" spc="0" normalizeH="0" baseline="0" noProof="0" err="1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Celent</a:t>
            </a:r>
            <a:r>
              <a:rPr kumimoji="0" lang="en-US" sz="933" u="none" strike="noStrike" kern="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 analysis, Oliver Wyman revenue pools, and Square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196EE8-FA99-4D44-AD86-1C24421B392E}"/>
              </a:ext>
            </a:extLst>
          </p:cNvPr>
          <p:cNvGraphicFramePr/>
          <p:nvPr/>
        </p:nvGraphicFramePr>
        <p:xfrm>
          <a:off x="6644730" y="1288260"/>
          <a:ext cx="4717429" cy="48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8A8C696-EDBD-2A4B-82F0-8C45E2876A3F}"/>
              </a:ext>
            </a:extLst>
          </p:cNvPr>
          <p:cNvSpPr/>
          <p:nvPr/>
        </p:nvSpPr>
        <p:spPr>
          <a:xfrm>
            <a:off x="5402823" y="5589932"/>
            <a:ext cx="2274190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of small business revenue is at risk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0ACC363-1674-0547-86E2-8F3B17756C7F}"/>
              </a:ext>
            </a:extLst>
          </p:cNvPr>
          <p:cNvGraphicFramePr/>
          <p:nvPr/>
        </p:nvGraphicFramePr>
        <p:xfrm>
          <a:off x="806124" y="1288260"/>
          <a:ext cx="4717429" cy="48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64979368-AA88-2444-ADB6-6371802B6658}"/>
              </a:ext>
            </a:extLst>
          </p:cNvPr>
          <p:cNvSpPr/>
          <p:nvPr/>
        </p:nvSpPr>
        <p:spPr>
          <a:xfrm>
            <a:off x="2096610" y="2697715"/>
            <a:ext cx="2136460" cy="21364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51491-1121-9943-9C52-E3BBD2A4F678}"/>
              </a:ext>
            </a:extLst>
          </p:cNvPr>
          <p:cNvSpPr txBox="1"/>
          <p:nvPr/>
        </p:nvSpPr>
        <p:spPr>
          <a:xfrm>
            <a:off x="2406649" y="3294021"/>
            <a:ext cx="1516379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40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HOW SQUARE MAKES MONEY</a:t>
            </a: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ACABEE4-1164-D548-9CCB-8D7ECC5FE667}"/>
              </a:ext>
            </a:extLst>
          </p:cNvPr>
          <p:cNvSpPr/>
          <p:nvPr/>
        </p:nvSpPr>
        <p:spPr>
          <a:xfrm rot="5400000">
            <a:off x="6763270" y="1531584"/>
            <a:ext cx="4458381" cy="4458381"/>
          </a:xfrm>
          <a:prstGeom prst="blockArc">
            <a:avLst>
              <a:gd name="adj1" fmla="val 10800000"/>
              <a:gd name="adj2" fmla="val 6244948"/>
              <a:gd name="adj3" fmla="val 264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FB014C-0683-7146-BB84-989517C85380}"/>
              </a:ext>
            </a:extLst>
          </p:cNvPr>
          <p:cNvSpPr/>
          <p:nvPr/>
        </p:nvSpPr>
        <p:spPr>
          <a:xfrm>
            <a:off x="7935215" y="2697715"/>
            <a:ext cx="2136460" cy="21364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40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  <a:sym typeface="Arial"/>
              </a:rPr>
              <a:t>BANKS’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40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  <a:sym typeface="Arial"/>
              </a:rPr>
              <a:t>REVENUES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B5C356-D677-BA48-9ED9-E9B8670867B7}"/>
              </a:ext>
            </a:extLst>
          </p:cNvPr>
          <p:cNvCxnSpPr>
            <a:cxnSpLocks/>
          </p:cNvCxnSpPr>
          <p:nvPr/>
        </p:nvCxnSpPr>
        <p:spPr>
          <a:xfrm flipH="1">
            <a:off x="6662862" y="4707467"/>
            <a:ext cx="351772" cy="182967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10397B8-E8F9-4760-CB61-FA9F8C0EF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34" y="4384176"/>
            <a:ext cx="321733" cy="2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2" grpId="0">
        <p:bldAsOne/>
      </p:bldGraphic>
      <p:bldP spid="24" grpId="0"/>
      <p:bldGraphic spid="26" grpId="0">
        <p:bldAsOne/>
      </p:bldGraphic>
      <p:bldP spid="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B263024-6C4E-891E-82D8-134E6BE108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>
              <a:buClrTx/>
            </a:pPr>
            <a:r>
              <a:rPr lang="en-US" kern="1200">
                <a:solidFill>
                  <a:srgbClr val="5B6670"/>
                </a:solidFill>
                <a:latin typeface="+mn-lt"/>
                <a:ea typeface="+mn-ea"/>
                <a:cs typeface="+mn-cs"/>
              </a:rPr>
              <a:t>Proprietary &amp; Confidential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438E9-5621-1E60-D5EC-228D2D3EBE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965200"/>
            <a:ext cx="10972800" cy="1011238"/>
          </a:xfrm>
        </p:spPr>
        <p:txBody>
          <a:bodyPr/>
          <a:lstStyle/>
          <a:p>
            <a:pPr algn="ctr">
              <a:lnSpc>
                <a:spcPct val="100000"/>
              </a:lnSpc>
              <a:tabLst>
                <a:tab pos="3960185" algn="l"/>
              </a:tabLst>
            </a:pPr>
            <a:r>
              <a:rPr lang="en-US">
                <a:solidFill>
                  <a:srgbClr val="060E21"/>
                </a:solidFill>
                <a:latin typeface="+mn-lt"/>
              </a:rPr>
              <a:t>By helping small businesses get paid </a:t>
            </a:r>
            <a:br>
              <a:rPr lang="en-US">
                <a:solidFill>
                  <a:srgbClr val="060E21"/>
                </a:solidFill>
                <a:latin typeface="+mn-lt"/>
              </a:rPr>
            </a:br>
            <a:r>
              <a:rPr lang="en-US" sz="2400">
                <a:solidFill>
                  <a:schemeClr val="accent6"/>
                </a:solidFill>
                <a:latin typeface="+mn-lt"/>
              </a:rPr>
              <a:t>(through existing digital banking channels)</a:t>
            </a:r>
            <a:br>
              <a:rPr lang="en-US">
                <a:solidFill>
                  <a:srgbClr val="060E21"/>
                </a:solidFill>
                <a:latin typeface="+mn-lt"/>
              </a:rPr>
            </a:br>
            <a:r>
              <a:rPr lang="en-US">
                <a:solidFill>
                  <a:srgbClr val="060E21"/>
                </a:solidFill>
                <a:latin typeface="+mn-lt"/>
              </a:rPr>
              <a:t> a financial institution can: </a:t>
            </a:r>
            <a:endParaRPr lang="en-US">
              <a:solidFill>
                <a:srgbClr val="060E2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DC4CF-57F2-E8A3-B3FF-12CA245977BB}"/>
              </a:ext>
            </a:extLst>
          </p:cNvPr>
          <p:cNvSpPr txBox="1"/>
          <p:nvPr/>
        </p:nvSpPr>
        <p:spPr>
          <a:xfrm>
            <a:off x="667571" y="4538181"/>
            <a:ext cx="3022981" cy="98507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ctr"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67" spc="400">
                <a:solidFill>
                  <a:srgbClr val="060E21"/>
                </a:solidFill>
              </a:rPr>
              <a:t>DIVERSIFY REVENUE STREAMS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E5C0E-084C-A306-9E11-6CC139B5565B}"/>
              </a:ext>
            </a:extLst>
          </p:cNvPr>
          <p:cNvSpPr txBox="1"/>
          <p:nvPr/>
        </p:nvSpPr>
        <p:spPr>
          <a:xfrm>
            <a:off x="4584510" y="4538182"/>
            <a:ext cx="3022981" cy="98507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ctr"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67" spc="400">
                <a:solidFill>
                  <a:srgbClr val="060E21"/>
                </a:solidFill>
              </a:rPr>
              <a:t>EXPAND </a:t>
            </a:r>
            <a:br>
              <a:rPr lang="en-US" sz="1867" spc="400">
                <a:solidFill>
                  <a:srgbClr val="060E21"/>
                </a:solidFill>
              </a:rPr>
            </a:br>
            <a:r>
              <a:rPr lang="en-US" sz="1867" spc="400">
                <a:solidFill>
                  <a:srgbClr val="060E21"/>
                </a:solidFill>
              </a:rPr>
              <a:t>RELATIONSHIP DEPTH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C1BA4-E5AA-0D30-FA04-B0B14CFCAF7A}"/>
              </a:ext>
            </a:extLst>
          </p:cNvPr>
          <p:cNvSpPr txBox="1"/>
          <p:nvPr/>
        </p:nvSpPr>
        <p:spPr>
          <a:xfrm>
            <a:off x="8501448" y="4394525"/>
            <a:ext cx="3022981" cy="12724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ctr"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67" spc="400">
                <a:solidFill>
                  <a:srgbClr val="060E21"/>
                </a:solidFill>
              </a:rPr>
              <a:t>BETTER SERVICE AND SUPPORT A CUSTOMER IN NEED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E2DBEA-134F-1E7D-4713-812F6C1D4680}"/>
              </a:ext>
            </a:extLst>
          </p:cNvPr>
          <p:cNvCxnSpPr>
            <a:cxnSpLocks/>
          </p:cNvCxnSpPr>
          <p:nvPr/>
        </p:nvCxnSpPr>
        <p:spPr>
          <a:xfrm rot="10800000">
            <a:off x="1856527" y="4199843"/>
            <a:ext cx="64507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71BE2-A8C8-F2AD-1D56-BEE7E71C7111}"/>
              </a:ext>
            </a:extLst>
          </p:cNvPr>
          <p:cNvCxnSpPr>
            <a:cxnSpLocks/>
          </p:cNvCxnSpPr>
          <p:nvPr/>
        </p:nvCxnSpPr>
        <p:spPr>
          <a:xfrm rot="10800000">
            <a:off x="5773466" y="4199843"/>
            <a:ext cx="64507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96C16-3A45-A2DE-394F-A6F946AA18B2}"/>
              </a:ext>
            </a:extLst>
          </p:cNvPr>
          <p:cNvCxnSpPr>
            <a:cxnSpLocks/>
          </p:cNvCxnSpPr>
          <p:nvPr/>
        </p:nvCxnSpPr>
        <p:spPr>
          <a:xfrm rot="10800000">
            <a:off x="9690405" y="4199843"/>
            <a:ext cx="64507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FCCE2B8-CA55-6DBA-056D-D19B40817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90838" y="2361425"/>
            <a:ext cx="1376449" cy="1376449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0ED50-E53E-E2C4-E6D6-B26394F91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07776" y="2362461"/>
            <a:ext cx="1376449" cy="1376449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C7FFA7-CB69-F2FC-65C0-689DD20BD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24714" y="2344758"/>
            <a:ext cx="1376449" cy="13764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833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utobooks Template 2023-Jul BLUE">
  <a:themeElements>
    <a:clrScheme name="Autobooks">
      <a:dk1>
        <a:srgbClr val="5B6670"/>
      </a:dk1>
      <a:lt1>
        <a:srgbClr val="FFFFFF"/>
      </a:lt1>
      <a:dk2>
        <a:srgbClr val="003A5D"/>
      </a:dk2>
      <a:lt2>
        <a:srgbClr val="F3F3F3"/>
      </a:lt2>
      <a:accent1>
        <a:srgbClr val="008AAB"/>
      </a:accent1>
      <a:accent2>
        <a:srgbClr val="95D4E9"/>
      </a:accent2>
      <a:accent3>
        <a:srgbClr val="A49888"/>
      </a:accent3>
      <a:accent4>
        <a:srgbClr val="F3E503"/>
      </a:accent4>
      <a:accent5>
        <a:srgbClr val="FF6C0E"/>
      </a:accent5>
      <a:accent6>
        <a:srgbClr val="A2A9AD"/>
      </a:accent6>
      <a:hlink>
        <a:srgbClr val="008AAB"/>
      </a:hlink>
      <a:folHlink>
        <a:srgbClr val="5B6670"/>
      </a:folHlink>
    </a:clrScheme>
    <a:fontScheme name="Montserrat">
      <a:majorFont>
        <a:latin typeface="Montserrat Bold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ontserrat Light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solidFill>
              <a:srgbClr val="003A5D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tobooks Template 2023-Jul" id="{CA78F48A-FC03-3342-AF57-A86E284BB9F6}" vid="{F908E2A8-29D5-3648-946E-F0D68DBE0008}"/>
    </a:ext>
  </a:extLst>
</a:theme>
</file>

<file path=ppt/theme/theme2.xml><?xml version="1.0" encoding="utf-8"?>
<a:theme xmlns:a="http://schemas.openxmlformats.org/drawingml/2006/main" name="Autobooks Template 2023-Jul WHITE">
  <a:themeElements>
    <a:clrScheme name="Autobooks">
      <a:dk1>
        <a:srgbClr val="5B6670"/>
      </a:dk1>
      <a:lt1>
        <a:srgbClr val="FFFFFF"/>
      </a:lt1>
      <a:dk2>
        <a:srgbClr val="003A5D"/>
      </a:dk2>
      <a:lt2>
        <a:srgbClr val="F3F3F3"/>
      </a:lt2>
      <a:accent1>
        <a:srgbClr val="008AAB"/>
      </a:accent1>
      <a:accent2>
        <a:srgbClr val="95D4E9"/>
      </a:accent2>
      <a:accent3>
        <a:srgbClr val="A49888"/>
      </a:accent3>
      <a:accent4>
        <a:srgbClr val="F3E503"/>
      </a:accent4>
      <a:accent5>
        <a:srgbClr val="FF6C0E"/>
      </a:accent5>
      <a:accent6>
        <a:srgbClr val="A2A9AD"/>
      </a:accent6>
      <a:hlink>
        <a:srgbClr val="008AAB"/>
      </a:hlink>
      <a:folHlink>
        <a:srgbClr val="5B667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solidFill>
              <a:srgbClr val="003A5D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tobooks Template 2023-Jul" id="{CA78F48A-FC03-3342-AF57-A86E284BB9F6}" vid="{9B8FE523-578D-2A4B-9702-9F9D559E658E}"/>
    </a:ext>
  </a:extLst>
</a:theme>
</file>

<file path=ppt/theme/theme3.xml><?xml version="1.0" encoding="utf-8"?>
<a:theme xmlns:a="http://schemas.openxmlformats.org/drawingml/2006/main" name="Autobooks Template 2023-Jul DARK">
  <a:themeElements>
    <a:clrScheme name="Autobooks">
      <a:dk1>
        <a:srgbClr val="5B6670"/>
      </a:dk1>
      <a:lt1>
        <a:srgbClr val="FFFFFF"/>
      </a:lt1>
      <a:dk2>
        <a:srgbClr val="003A5D"/>
      </a:dk2>
      <a:lt2>
        <a:srgbClr val="F3F3F3"/>
      </a:lt2>
      <a:accent1>
        <a:srgbClr val="008AAB"/>
      </a:accent1>
      <a:accent2>
        <a:srgbClr val="95D4E9"/>
      </a:accent2>
      <a:accent3>
        <a:srgbClr val="A49888"/>
      </a:accent3>
      <a:accent4>
        <a:srgbClr val="F3E503"/>
      </a:accent4>
      <a:accent5>
        <a:srgbClr val="FF6C0E"/>
      </a:accent5>
      <a:accent6>
        <a:srgbClr val="A2A9AD"/>
      </a:accent6>
      <a:hlink>
        <a:srgbClr val="008AAB"/>
      </a:hlink>
      <a:folHlink>
        <a:srgbClr val="5B6670"/>
      </a:folHlink>
    </a:clrScheme>
    <a:fontScheme name="Montserrat">
      <a:majorFont>
        <a:latin typeface="Montserrat Bold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ontserrat Light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solidFill>
              <a:srgbClr val="003A5D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tobooks Template 2023-Jul" id="{CA78F48A-FC03-3342-AF57-A86E284BB9F6}" vid="{5B886BF9-9580-BD49-8D0A-BC7F92E8EC2A}"/>
    </a:ext>
  </a:extLst>
</a:theme>
</file>

<file path=ppt/theme/theme4.xml><?xml version="1.0" encoding="utf-8"?>
<a:theme xmlns:a="http://schemas.openxmlformats.org/drawingml/2006/main" name="1_Autobooks Template 2023-Jul WHITE">
  <a:themeElements>
    <a:clrScheme name="Autobooks">
      <a:dk1>
        <a:srgbClr val="5B6670"/>
      </a:dk1>
      <a:lt1>
        <a:srgbClr val="FFFFFF"/>
      </a:lt1>
      <a:dk2>
        <a:srgbClr val="003A5D"/>
      </a:dk2>
      <a:lt2>
        <a:srgbClr val="F3F3F3"/>
      </a:lt2>
      <a:accent1>
        <a:srgbClr val="008AAB"/>
      </a:accent1>
      <a:accent2>
        <a:srgbClr val="95D4E9"/>
      </a:accent2>
      <a:accent3>
        <a:srgbClr val="A49888"/>
      </a:accent3>
      <a:accent4>
        <a:srgbClr val="F3E503"/>
      </a:accent4>
      <a:accent5>
        <a:srgbClr val="FF6C0E"/>
      </a:accent5>
      <a:accent6>
        <a:srgbClr val="A2A9AD"/>
      </a:accent6>
      <a:hlink>
        <a:srgbClr val="008AAB"/>
      </a:hlink>
      <a:folHlink>
        <a:srgbClr val="5B667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solidFill>
              <a:srgbClr val="003A5D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tobooks Template 2023-Jul" id="{CA78F48A-FC03-3342-AF57-A86E284BB9F6}" vid="{9B8FE523-578D-2A4B-9702-9F9D559E658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fcef262-71b7-4e7a-a0c0-611469eabd44" xsi:nil="true"/>
    <lcf76f155ced4ddcb4097134ff3c332f xmlns="839ee68b-3650-45e8-ba5b-59eb1d0ed05f">
      <Terms xmlns="http://schemas.microsoft.com/office/infopath/2007/PartnerControls"/>
    </lcf76f155ced4ddcb4097134ff3c332f>
    <SharedWithUsers xmlns="afcef262-71b7-4e7a-a0c0-611469eabd44">
      <UserInfo>
        <DisplayName>Greg Kowalewski</DisplayName>
        <AccountId>2759</AccountId>
        <AccountType/>
      </UserInfo>
      <UserInfo>
        <DisplayName>Gabriel Trevino</DisplayName>
        <AccountId>2800</AccountId>
        <AccountType/>
      </UserInfo>
      <UserInfo>
        <DisplayName>Kristen Borchardt-Mazur</DisplayName>
        <AccountId>3756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EEEAD3735017469C5DFB0D37894528" ma:contentTypeVersion="20" ma:contentTypeDescription="Create a new document." ma:contentTypeScope="" ma:versionID="ddfb785d84fed61e20856aa3efd74bd3">
  <xsd:schema xmlns:xsd="http://www.w3.org/2001/XMLSchema" xmlns:xs="http://www.w3.org/2001/XMLSchema" xmlns:p="http://schemas.microsoft.com/office/2006/metadata/properties" xmlns:ns1="http://schemas.microsoft.com/sharepoint/v3" xmlns:ns2="afcef262-71b7-4e7a-a0c0-611469eabd44" xmlns:ns3="839ee68b-3650-45e8-ba5b-59eb1d0ed05f" targetNamespace="http://schemas.microsoft.com/office/2006/metadata/properties" ma:root="true" ma:fieldsID="62ddf10c6b6a569a8ebe8f12ff535290" ns1:_="" ns2:_="" ns3:_="">
    <xsd:import namespace="http://schemas.microsoft.com/sharepoint/v3"/>
    <xsd:import namespace="afcef262-71b7-4e7a-a0c0-611469eabd44"/>
    <xsd:import namespace="839ee68b-3650-45e8-ba5b-59eb1d0ed05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cef262-71b7-4e7a-a0c0-611469eabd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04e100b9-66fd-49e5-9e03-04fff7a0d6bf}" ma:internalName="TaxCatchAll" ma:showField="CatchAllData" ma:web="afcef262-71b7-4e7a-a0c0-611469eabd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ee68b-3650-45e8-ba5b-59eb1d0ed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83e4f8f-05f7-4d0c-9e58-14bf367f9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90A7D2-1EF5-4606-8787-2A888AA4A5B6}">
  <ds:schemaRefs>
    <ds:schemaRef ds:uri="839ee68b-3650-45e8-ba5b-59eb1d0ed05f"/>
    <ds:schemaRef ds:uri="afcef262-71b7-4e7a-a0c0-611469eabd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BC58A0-0BF5-404B-B496-554304A52C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698A5D-14B3-49CF-93A3-A1AA0E45EE46}">
  <ds:schemaRefs>
    <ds:schemaRef ds:uri="839ee68b-3650-45e8-ba5b-59eb1d0ed05f"/>
    <ds:schemaRef ds:uri="afcef262-71b7-4e7a-a0c0-611469eabd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33</Slides>
  <Notes>19</Notes>
  <HiddenSlides>1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Autobooks Template 2023-Jul BLUE</vt:lpstr>
      <vt:lpstr>Autobooks Template 2023-Jul WHITE</vt:lpstr>
      <vt:lpstr>Autobooks Template 2023-Jul DARK</vt:lpstr>
      <vt:lpstr>1_Autobooks Template 2023-Jul WHITE</vt:lpstr>
      <vt:lpstr>How to use this Presentation</vt:lpstr>
      <vt:lpstr>PowerPoint Presentation</vt:lpstr>
      <vt:lpstr>PowerPoint Presentation</vt:lpstr>
      <vt:lpstr>Enable businesses to get paid directly through your banking channels </vt:lpstr>
      <vt:lpstr>PowerPoint Presentation</vt:lpstr>
      <vt:lpstr> How businesses and  non-profits get paid is changing</vt:lpstr>
      <vt:lpstr>Small businesses are turning away from accepting cash and check in person,  to accepting in-app and online payments via card</vt:lpstr>
      <vt:lpstr>PowerPoint Presentation</vt:lpstr>
      <vt:lpstr>By helping small businesses get paid  (through existing digital banking channels)  a financial institution can: </vt:lpstr>
      <vt:lpstr> Meet the  Digital Payment Needs of Businesses  and Non-profits</vt:lpstr>
      <vt:lpstr>AUTOBOOKS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autobooks.co/Q2 to learn more</vt:lpstr>
      <vt:lpstr>PowerPoint Presentation</vt:lpstr>
      <vt:lpstr>How Small Businesses Get Paid</vt:lpstr>
      <vt:lpstr>PowerPoint Presentation</vt:lpstr>
      <vt:lpstr>Small businesses are turning away from accepting cash and check in person,  to accepting in-app and online payments via card</vt:lpstr>
      <vt:lpstr>PowerPoint Presentation</vt:lpstr>
      <vt:lpstr>Better compete against non-bank providers</vt:lpstr>
      <vt:lpstr>What does that mean?  </vt:lpstr>
      <vt:lpstr>Competitors position their solutions around  the value prop of helping a business get paid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outcomes are banks realizing?</vt:lpstr>
      <vt:lpstr>Deploying Autobooks is your Anti-Project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Bianchi</dc:creator>
  <cp:revision>1</cp:revision>
  <dcterms:created xsi:type="dcterms:W3CDTF">2022-11-21T16:57:59Z</dcterms:created>
  <dcterms:modified xsi:type="dcterms:W3CDTF">2024-10-11T14:27:19Z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0x010100AFEEEAD3735017469C5DFB0D37894528</vt:lpwstr>
  </property>
  <property fmtid="{D5CDD505-2E9C-101B-9397-08002B2CF9AE}" pid="3" name="MediaServiceImageTags">
    <vt:lpwstr/>
  </property>
</Properties>
</file>